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D2B6_C1105395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06" r:id="rId4"/>
    <p:sldMasterId id="2147483687" r:id="rId5"/>
    <p:sldMasterId id="2147483719" r:id="rId6"/>
  </p:sldMasterIdLst>
  <p:notesMasterIdLst>
    <p:notesMasterId r:id="rId14"/>
  </p:notesMasterIdLst>
  <p:handoutMasterIdLst>
    <p:handoutMasterId r:id="rId15"/>
  </p:handoutMasterIdLst>
  <p:sldIdLst>
    <p:sldId id="2147472043" r:id="rId7"/>
    <p:sldId id="2147472054" r:id="rId8"/>
    <p:sldId id="2147472052" r:id="rId9"/>
    <p:sldId id="2147472053" r:id="rId10"/>
    <p:sldId id="2147472057" r:id="rId11"/>
    <p:sldId id="2147472058" r:id="rId12"/>
    <p:sldId id="2147472059" r:id="rId13"/>
  </p:sldIdLst>
  <p:sldSz cx="12192000" cy="6858000"/>
  <p:notesSz cx="6858000" cy="9144000"/>
  <p:embeddedFontLs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Fira Sans" panose="020B05030500000200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Light" panose="020F0302020204030204" pitchFamily="34" charset="0"/>
      <p:regular r:id="rId28"/>
      <p:italic r:id="rId29"/>
    </p:embeddedFont>
    <p:embeddedFont>
      <p:font typeface="Trebuchet MS" panose="020B070302020209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ADC3D4-0DCB-5C6E-FC5E-399512F699F3}" name="Morris, Matthew D" initials="MMD" userId="S::mdmorris@burnsmcd.com::c5b8cd4f-2287-4ebb-a441-9e1147959fd9" providerId="AD"/>
  <p188:author id="{160245D9-90DC-EE6A-4911-21D1D187580F}" name="Mattei, Mark" initials="MM" userId="S::mmattei@burnsmcd.com::bb8040fa-f1e3-4e06-a345-1e12f06f8c1a" providerId="AD"/>
  <p188:author id="{F16FADE2-FB10-BA52-77E9-5B876A97DC65}" name="Frerichs, Ben" initials="" userId="S::bfrerichs@burnsmcd.com::4d4581cc-89ee-45d5-9d5c-c7b4af4eec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0AFAA"/>
    <a:srgbClr val="4BA99E"/>
    <a:srgbClr val="000000"/>
    <a:srgbClr val="6A286F"/>
    <a:srgbClr val="9C406B"/>
    <a:srgbClr val="C45063"/>
    <a:srgbClr val="DC5B5B"/>
    <a:srgbClr val="F2654E"/>
    <a:srgbClr val="FD6A3A"/>
    <a:srgbClr val="E05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8" autoAdjust="0"/>
    <p:restoredTop sz="55442" autoAdjust="0"/>
  </p:normalViewPr>
  <p:slideViewPr>
    <p:cSldViewPr snapToGrid="0">
      <p:cViewPr varScale="1">
        <p:scale>
          <a:sx n="67" d="100"/>
          <a:sy n="67" d="100"/>
        </p:scale>
        <p:origin x="3128" y="18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00" d="100"/>
        <a:sy n="100" d="100"/>
      </p:scale>
      <p:origin x="0" y="-2982"/>
    </p:cViewPr>
  </p:sorterViewPr>
  <p:notesViewPr>
    <p:cSldViewPr snapToGrid="0">
      <p:cViewPr>
        <p:scale>
          <a:sx n="1" d="2"/>
          <a:sy n="1" d="2"/>
        </p:scale>
        <p:origin x="4632" y="105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omments/modernComment_7FFFD2B6_C11053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16D0B2-24E1-4250-9648-D5D8B27A5492}" authorId="{160245D9-90DC-EE6A-4911-21D1D187580F}" created="2024-07-31T14:19:15.538">
    <pc:sldMkLst xmlns:pc="http://schemas.microsoft.com/office/powerpoint/2013/main/command">
      <pc:docMk/>
      <pc:sldMk cId="3239072661" sldId="2147472054"/>
    </pc:sldMkLst>
    <p188:replyLst>
      <p188:reply id="{206A7026-C719-442E-B573-72F39AEA4128}" authorId="{160245D9-90DC-EE6A-4911-21D1D187580F}" created="2024-07-31T14:20:08.057">
        <p188:txBody>
          <a:bodyPr/>
          <a:lstStyle/>
          <a:p>
            <a:r>
              <a:rPr lang="en-US"/>
              <a:t>[@Miller, Sydney E] </a:t>
            </a:r>
          </a:p>
        </p188:txBody>
      </p188:reply>
    </p188:replyLst>
    <p188:txBody>
      <a:bodyPr/>
      <a:lstStyle/>
      <a:p>
        <a:r>
          <a:rPr lang="en-US"/>
          <a:t>Add bullets of Value to you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540527-A61F-92FB-22BE-5F3251B6C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C2EFF-6DCD-709B-69AC-E304704210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01082-9643-BC40-90FA-F5D01F28A8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0D9BE-40CE-0C9F-7DA6-8F793CF775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B7CD7-0F3F-C273-FFB5-820330BF7B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0F57F-62CC-7F4A-9256-B4881B88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41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16C1D-FDD8-2F4F-B86A-05DF7ADC7111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818E3-3E62-5A4C-8583-F2249F36A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Architecture &amp; Engineering: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</a:t>
            </a:r>
            <a:r>
              <a:rPr lang="en-US" strike="sngStrike" dirty="0"/>
              <a:t>Good [morning/afternoon], everyone.</a:t>
            </a:r>
          </a:p>
          <a:p>
            <a:pPr>
              <a:buFont typeface="+mj-lt"/>
              <a:buAutoNum type="arabicPeriod"/>
            </a:pPr>
            <a:r>
              <a:rPr lang="en-US" dirty="0"/>
              <a:t> </a:t>
            </a:r>
            <a:r>
              <a:rPr lang="en-US" strike="sngStrike" dirty="0"/>
              <a:t>I am Joshua Magady, the Technology Operations Director and Lead Architect for the Advanced Threat Protection Center.</a:t>
            </a:r>
          </a:p>
          <a:p>
            <a:pPr>
              <a:buFont typeface="+mj-lt"/>
              <a:buAutoNum type="arabicPeriod"/>
            </a:pPr>
            <a:r>
              <a:rPr lang="en-US" dirty="0"/>
              <a:t> Today, I am excited to talk about how we design and implement cutting-edge solutions to ensure the security and efficiency of our operations.</a:t>
            </a:r>
          </a:p>
          <a:p>
            <a:endParaRPr lang="en-US" b="1" dirty="0"/>
          </a:p>
          <a:p>
            <a:r>
              <a:rPr lang="en-US" b="1" dirty="0"/>
              <a:t>Slide Breakdown:</a:t>
            </a:r>
          </a:p>
          <a:p>
            <a:endParaRPr lang="en-US" dirty="0"/>
          </a:p>
          <a:p>
            <a:r>
              <a:rPr lang="en-US" b="1" dirty="0"/>
              <a:t>Infrastructure as Code &amp; Deployment Model:</a:t>
            </a:r>
            <a:endParaRPr lang="en-US" dirty="0"/>
          </a:p>
          <a:p>
            <a:pPr>
              <a:buFont typeface="+mj-lt"/>
              <a:buAutoNum type="arabicPeriod" startAt="4"/>
            </a:pPr>
            <a:r>
              <a:rPr lang="en-US" dirty="0"/>
              <a:t> We will explore how we use Infrastructure as Code (</a:t>
            </a:r>
            <a:r>
              <a:rPr lang="en-US" dirty="0" err="1"/>
              <a:t>IaC</a:t>
            </a:r>
            <a:r>
              <a:rPr lang="en-US" dirty="0"/>
              <a:t>) to automate and streamline infrastructure management, ensuring consistency, scalability, and safety.</a:t>
            </a:r>
          </a:p>
          <a:p>
            <a:endParaRPr lang="en-US" b="1" dirty="0"/>
          </a:p>
          <a:p>
            <a:r>
              <a:rPr lang="en-US" b="1" dirty="0"/>
              <a:t>Tiered Deployments:</a:t>
            </a:r>
            <a:endParaRPr lang="en-US" dirty="0"/>
          </a:p>
          <a:p>
            <a:pPr>
              <a:buFont typeface="+mj-lt"/>
              <a:buAutoNum type="arabicPeriod" startAt="5"/>
            </a:pPr>
            <a:r>
              <a:rPr lang="en-US" dirty="0"/>
              <a:t> We'll discuss our approach to tiered deployments and explain how we use different environments to ensure stability and reliability from development to production.</a:t>
            </a:r>
          </a:p>
          <a:p>
            <a:endParaRPr lang="en-US" b="1" dirty="0"/>
          </a:p>
          <a:p>
            <a:r>
              <a:rPr lang="en-US" b="1" dirty="0"/>
              <a:t>Virtual Testbed:</a:t>
            </a:r>
            <a:endParaRPr lang="en-US" dirty="0"/>
          </a:p>
          <a:p>
            <a:pPr>
              <a:buFont typeface="+mj-lt"/>
              <a:buAutoNum type="arabicPeriod" startAt="6"/>
            </a:pPr>
            <a:r>
              <a:rPr lang="en-US" dirty="0"/>
              <a:t> I will explain how our virtual testbed allows for comprehensive testing of configurations and deployments in a controlled environment before they go live.</a:t>
            </a:r>
          </a:p>
          <a:p>
            <a:endParaRPr lang="en-US" b="1" dirty="0"/>
          </a:p>
          <a:p>
            <a:r>
              <a:rPr lang="en-US" b="1" dirty="0"/>
              <a:t>Multi-Technology, Multi-Vendor, Multi-Environment: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 We will cover our strategies for integrating various technologies and vendors to create a cohesive, flexible, and robust environment that meets diverse client needs.</a:t>
            </a:r>
          </a:p>
          <a:p>
            <a:endParaRPr lang="en-US" b="1" dirty="0"/>
          </a:p>
          <a:p>
            <a:r>
              <a:rPr lang="en-US" b="1" dirty="0"/>
              <a:t>Tier 0 Generative AI:</a:t>
            </a:r>
            <a:endParaRPr lang="en-US" dirty="0"/>
          </a:p>
          <a:p>
            <a:pPr>
              <a:buFont typeface="+mj-lt"/>
              <a:buAutoNum type="arabicPeriod" startAt="8"/>
            </a:pPr>
            <a:r>
              <a:rPr lang="en-US" dirty="0"/>
              <a:t> Finally, we will dive into how we are leveraging our Tier 0 Generative AI to enhance our security operations and provide advanced threat detection and response capabilities.</a:t>
            </a:r>
          </a:p>
          <a:p>
            <a:endParaRPr lang="en-US" b="1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9"/>
            </a:pPr>
            <a:r>
              <a:rPr lang="en-US" dirty="0"/>
              <a:t> These topics represent the core of our architecture and engineering efforts, aimed at delivering exceptional value to our clients through innovative and reliable solutions.</a:t>
            </a:r>
          </a:p>
          <a:p>
            <a:endParaRPr lang="en-US" b="1" dirty="0"/>
          </a:p>
          <a:p>
            <a:r>
              <a:rPr lang="en-US" b="1" dirty="0"/>
              <a:t>Transition to the first topic: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dirty="0"/>
              <a:t> Let's start with the foundation of our approach – Infrastructure as Code (</a:t>
            </a:r>
            <a:r>
              <a:rPr lang="en-US" dirty="0" err="1"/>
              <a:t>IaC</a:t>
            </a:r>
            <a:r>
              <a:rPr lang="en-US" dirty="0"/>
              <a:t>) and our Deployment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4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Infrastructure as Code (</a:t>
            </a:r>
            <a:r>
              <a:rPr lang="en-US" b="1" dirty="0" err="1"/>
              <a:t>IaC</a:t>
            </a:r>
            <a:r>
              <a:rPr lang="en-US" b="1" dirty="0"/>
              <a:t>)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is a key practice that allows us to manage and provision our infrastructure through code rather than through manual processes.</a:t>
            </a:r>
          </a:p>
          <a:p>
            <a:pPr>
              <a:buFont typeface="+mj-lt"/>
              <a:buAutoNum type="arabicPeriod"/>
            </a:pPr>
            <a:r>
              <a:rPr lang="en-US" dirty="0"/>
              <a:t>This approach not only automates infrastructure but also makes it programmable and repeatable.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Let's dive into the key areas that define our approach to Infrastructure as Code.</a:t>
            </a:r>
          </a:p>
          <a:p>
            <a:pPr>
              <a:buFont typeface="+mj-lt"/>
              <a:buAutoNum type="arabicPeriod" startAt="3"/>
            </a:pPr>
            <a:endParaRPr lang="en-US" dirty="0"/>
          </a:p>
          <a:p>
            <a:r>
              <a:rPr lang="en-US" b="1" dirty="0"/>
              <a:t>Slide Breakdown:</a:t>
            </a:r>
          </a:p>
          <a:p>
            <a:endParaRPr lang="en-US" dirty="0"/>
          </a:p>
          <a:p>
            <a:r>
              <a:rPr lang="en-US" b="1" dirty="0"/>
              <a:t>Plan:</a:t>
            </a:r>
            <a:endParaRPr lang="en-US" dirty="0"/>
          </a:p>
          <a:p>
            <a:pPr>
              <a:buFont typeface="+mj-lt"/>
              <a:buAutoNum type="arabicPeriod" startAt="4"/>
            </a:pPr>
            <a:r>
              <a:rPr lang="en-US" dirty="0"/>
              <a:t>We start by defining goals and scope.</a:t>
            </a:r>
          </a:p>
          <a:p>
            <a:pPr>
              <a:buFont typeface="+mj-lt"/>
              <a:buAutoNum type="arabicPeriod" startAt="4"/>
            </a:pPr>
            <a:r>
              <a:rPr lang="en-US" dirty="0"/>
              <a:t>This ensures we align our infrastructure needs with our business and our clients, providing clarity and direction from the outset.</a:t>
            </a:r>
          </a:p>
          <a:p>
            <a:pPr>
              <a:buFont typeface="+mj-lt"/>
              <a:buAutoNum type="arabicPeriod" startAt="4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6"/>
            </a:pPr>
            <a:r>
              <a:rPr lang="en-US" dirty="0"/>
              <a:t>After planning, we move on to the design phase.</a:t>
            </a:r>
          </a:p>
          <a:p>
            <a:pPr>
              <a:buFont typeface="+mj-lt"/>
              <a:buAutoNum type="arabicPeriod" startAt="6"/>
            </a:pPr>
            <a:endParaRPr lang="en-US" dirty="0"/>
          </a:p>
          <a:p>
            <a:r>
              <a:rPr lang="en-US" b="1" dirty="0"/>
              <a:t>Design: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We create an infrastructure blueprint and strategy.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This blueprint serves as a foundation, ensuring that all components are designed to work together seamlessly, reducing future integration issues and promoting stability.</a:t>
            </a:r>
          </a:p>
          <a:p>
            <a:pPr>
              <a:buFont typeface="+mj-lt"/>
              <a:buAutoNum type="arabicPeriod" startAt="7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9"/>
            </a:pPr>
            <a:r>
              <a:rPr lang="en-US" dirty="0"/>
              <a:t>With our design in place, we focus on configuration management.</a:t>
            </a:r>
          </a:p>
          <a:p>
            <a:pPr>
              <a:buFont typeface="+mj-lt"/>
              <a:buAutoNum type="arabicPeriod" startAt="9"/>
            </a:pPr>
            <a:endParaRPr lang="en-US" dirty="0"/>
          </a:p>
          <a:p>
            <a:r>
              <a:rPr lang="en-US" b="1" dirty="0"/>
              <a:t>Configure: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dirty="0"/>
              <a:t>We write and version </a:t>
            </a:r>
            <a:r>
              <a:rPr lang="en-US" dirty="0" err="1"/>
              <a:t>IaC</a:t>
            </a:r>
            <a:r>
              <a:rPr lang="en-US" dirty="0"/>
              <a:t> scripts.</a:t>
            </a:r>
          </a:p>
          <a:p>
            <a:pPr>
              <a:buFont typeface="+mj-lt"/>
              <a:buAutoNum type="arabicPeriod" startAt="10"/>
            </a:pPr>
            <a:r>
              <a:rPr lang="en-US" dirty="0"/>
              <a:t>Configuration management allows for consistent environments across development, testing, and production, reducing discrepancies and supporting smoother transitions.</a:t>
            </a:r>
          </a:p>
          <a:p>
            <a:pPr>
              <a:buFont typeface="+mj-lt"/>
              <a:buAutoNum type="arabicPeriod" startAt="10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2"/>
            </a:pPr>
            <a:r>
              <a:rPr lang="en-US" dirty="0"/>
              <a:t>Next, we focus on the build process.</a:t>
            </a:r>
          </a:p>
          <a:p>
            <a:pPr>
              <a:buFont typeface="+mj-lt"/>
              <a:buAutoNum type="arabicPeriod" startAt="12"/>
            </a:pPr>
            <a:endParaRPr lang="en-US" dirty="0"/>
          </a:p>
          <a:p>
            <a:r>
              <a:rPr lang="en-US" b="1" dirty="0"/>
              <a:t>Build:</a:t>
            </a:r>
            <a:endParaRPr lang="en-US" dirty="0"/>
          </a:p>
          <a:p>
            <a:pPr>
              <a:buFont typeface="+mj-lt"/>
              <a:buAutoNum type="arabicPeriod" startAt="13"/>
            </a:pPr>
            <a:r>
              <a:rPr lang="en-US" dirty="0"/>
              <a:t>We construct the infrastructure from code automatically.</a:t>
            </a:r>
          </a:p>
          <a:p>
            <a:pPr>
              <a:buFont typeface="+mj-lt"/>
              <a:buAutoNum type="arabicPeriod" startAt="13"/>
            </a:pPr>
            <a:r>
              <a:rPr lang="en-US" dirty="0"/>
              <a:t>Automated builds enhance efficiency and scalability, enabling us to respond quickly to changing demands.</a:t>
            </a:r>
          </a:p>
          <a:p>
            <a:pPr>
              <a:buFont typeface="+mj-lt"/>
              <a:buAutoNum type="arabicPeriod" startAt="13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5"/>
            </a:pPr>
            <a:r>
              <a:rPr lang="en-US" dirty="0"/>
              <a:t>Once built, it’s crucial to thoroughly test the infrastructure.</a:t>
            </a:r>
          </a:p>
          <a:p>
            <a:pPr>
              <a:buFont typeface="+mj-lt"/>
              <a:buAutoNum type="arabicPeriod" startAt="15"/>
            </a:pPr>
            <a:endParaRPr lang="en-US" dirty="0"/>
          </a:p>
          <a:p>
            <a:r>
              <a:rPr lang="en-US" b="1" dirty="0"/>
              <a:t>Test:</a:t>
            </a:r>
            <a:endParaRPr lang="en-US" dirty="0"/>
          </a:p>
          <a:p>
            <a:pPr>
              <a:buFont typeface="+mj-lt"/>
              <a:buAutoNum type="arabicPeriod" startAt="16"/>
            </a:pPr>
            <a:r>
              <a:rPr lang="en-US" dirty="0"/>
              <a:t>We systematically validate the infrastructure.</a:t>
            </a:r>
          </a:p>
          <a:p>
            <a:pPr>
              <a:buFont typeface="+mj-lt"/>
              <a:buAutoNum type="arabicPeriod" startAt="16"/>
            </a:pPr>
            <a:r>
              <a:rPr lang="en-US" dirty="0"/>
              <a:t>Rigorous testing ensures that our infrastructure meets all requirements and performs reliably under all conditions, minimizing downtime and service interruptions.</a:t>
            </a:r>
          </a:p>
          <a:p>
            <a:pPr>
              <a:buFont typeface="+mj-lt"/>
              <a:buAutoNum type="arabicPeriod" startAt="16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8"/>
            </a:pPr>
            <a:r>
              <a:rPr lang="en-US" dirty="0"/>
              <a:t>After testing, we proceed to deployment.</a:t>
            </a:r>
          </a:p>
          <a:p>
            <a:pPr>
              <a:buFont typeface="+mj-lt"/>
              <a:buAutoNum type="arabicPeriod" startAt="18"/>
            </a:pPr>
            <a:endParaRPr lang="en-US" dirty="0"/>
          </a:p>
          <a:p>
            <a:r>
              <a:rPr lang="en-US" b="1" dirty="0"/>
              <a:t>Deploy:</a:t>
            </a:r>
            <a:endParaRPr lang="en-US" dirty="0"/>
          </a:p>
          <a:p>
            <a:pPr>
              <a:buFont typeface="+mj-lt"/>
              <a:buAutoNum type="arabicPeriod" startAt="19"/>
            </a:pPr>
            <a:r>
              <a:rPr lang="en-US" dirty="0"/>
              <a:t>We implement the infrastructure in the target environment.</a:t>
            </a:r>
          </a:p>
          <a:p>
            <a:pPr>
              <a:buFont typeface="+mj-lt"/>
              <a:buAutoNum type="arabicPeriod" startAt="19"/>
            </a:pPr>
            <a:r>
              <a:rPr lang="en-US" dirty="0"/>
              <a:t>Rapid deployment with minimal manual intervention means faster time-to-market and reduced human error.</a:t>
            </a:r>
          </a:p>
          <a:p>
            <a:pPr>
              <a:buFont typeface="+mj-lt"/>
              <a:buAutoNum type="arabicPeriod" startAt="19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21"/>
            </a:pPr>
            <a:r>
              <a:rPr lang="en-US" dirty="0"/>
              <a:t>After deploying, monitoring is essential to maintain performance.</a:t>
            </a:r>
          </a:p>
          <a:p>
            <a:pPr>
              <a:buFont typeface="+mj-lt"/>
              <a:buAutoNum type="arabicPeriod" startAt="21"/>
            </a:pPr>
            <a:endParaRPr lang="en-US" dirty="0"/>
          </a:p>
          <a:p>
            <a:r>
              <a:rPr lang="en-US" b="1" dirty="0"/>
              <a:t>Monitor:</a:t>
            </a:r>
            <a:endParaRPr lang="en-US" dirty="0"/>
          </a:p>
          <a:p>
            <a:pPr>
              <a:buFont typeface="+mj-lt"/>
              <a:buAutoNum type="arabicPeriod" startAt="22"/>
            </a:pPr>
            <a:r>
              <a:rPr lang="en-US" dirty="0"/>
              <a:t>We observe and optimize our infrastructure.</a:t>
            </a:r>
          </a:p>
          <a:p>
            <a:pPr>
              <a:buFont typeface="+mj-lt"/>
              <a:buAutoNum type="arabicPeriod" startAt="22"/>
            </a:pPr>
            <a:r>
              <a:rPr lang="en-US" dirty="0"/>
              <a:t>Continuous monitoring and optimization ensure our infrastructure is always performing at its best, providing high availability and performance for our services.</a:t>
            </a:r>
          </a:p>
          <a:p>
            <a:pPr>
              <a:buFont typeface="+mj-lt"/>
              <a:buAutoNum type="arabicPeriod" startAt="22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24"/>
            </a:pPr>
            <a:r>
              <a:rPr lang="en-US" dirty="0"/>
              <a:t>Finally, we must consider the retirement of resources.</a:t>
            </a:r>
          </a:p>
          <a:p>
            <a:pPr>
              <a:buFont typeface="+mj-lt"/>
              <a:buAutoNum type="arabicPeriod" startAt="24"/>
            </a:pPr>
            <a:endParaRPr lang="en-US" dirty="0"/>
          </a:p>
          <a:p>
            <a:r>
              <a:rPr lang="en-US" b="1" dirty="0"/>
              <a:t>Retire:</a:t>
            </a:r>
            <a:endParaRPr lang="en-US" dirty="0"/>
          </a:p>
          <a:p>
            <a:pPr>
              <a:buFont typeface="+mj-lt"/>
              <a:buAutoNum type="arabicPeriod" startAt="25"/>
            </a:pPr>
            <a:r>
              <a:rPr lang="en-US" dirty="0"/>
              <a:t>We decommission and clean up.</a:t>
            </a:r>
          </a:p>
          <a:p>
            <a:pPr>
              <a:buFont typeface="+mj-lt"/>
              <a:buAutoNum type="arabicPeriod" startAt="25"/>
            </a:pPr>
            <a:r>
              <a:rPr lang="en-US" dirty="0"/>
              <a:t>Properly retiring resources helps in cost management and security, ensuring no unused resources are left running that could incur costs or pose security risks.</a:t>
            </a:r>
          </a:p>
          <a:p>
            <a:pPr>
              <a:buFont typeface="+mj-lt"/>
              <a:buAutoNum type="arabicPeriod" startAt="25"/>
            </a:pPr>
            <a:endParaRPr lang="en-US" dirty="0"/>
          </a:p>
          <a:p>
            <a:r>
              <a:rPr lang="en-US" b="1" dirty="0"/>
              <a:t>Additional Benefits:</a:t>
            </a:r>
          </a:p>
          <a:p>
            <a:endParaRPr lang="en-US" dirty="0"/>
          </a:p>
          <a:p>
            <a:r>
              <a:rPr lang="en-US" b="1" dirty="0"/>
              <a:t>Consistency:</a:t>
            </a:r>
            <a:endParaRPr lang="en-US" dirty="0"/>
          </a:p>
          <a:p>
            <a:pPr>
              <a:buFont typeface="+mj-lt"/>
              <a:buAutoNum type="arabicPeriod" startAt="27"/>
            </a:pPr>
            <a:r>
              <a:rPr lang="en-US" dirty="0"/>
              <a:t>By treating infrastructure as code, we achieve consistent environments, eliminating "it works on my machine" problems.</a:t>
            </a:r>
          </a:p>
          <a:p>
            <a:pPr>
              <a:buFont typeface="+mj-lt"/>
              <a:buAutoNum type="arabicPeriod" startAt="27"/>
            </a:pPr>
            <a:endParaRPr lang="en-US" dirty="0"/>
          </a:p>
          <a:p>
            <a:r>
              <a:rPr lang="en-US" b="1" dirty="0"/>
              <a:t>Scalability:</a:t>
            </a:r>
            <a:endParaRPr lang="en-US" dirty="0"/>
          </a:p>
          <a:p>
            <a:pPr>
              <a:buFont typeface="+mj-lt"/>
              <a:buAutoNum type="arabicPeriod" startAt="28"/>
            </a:pPr>
            <a:r>
              <a:rPr lang="en-US" dirty="0" err="1"/>
              <a:t>IaC</a:t>
            </a:r>
            <a:r>
              <a:rPr lang="en-US" dirty="0"/>
              <a:t> makes it easy to scale up or down based on our clients' needs without manually configuring each server or service.</a:t>
            </a:r>
          </a:p>
          <a:p>
            <a:pPr>
              <a:buFont typeface="+mj-lt"/>
              <a:buAutoNum type="arabicPeriod" startAt="28"/>
            </a:pPr>
            <a:endParaRPr lang="en-US" dirty="0"/>
          </a:p>
          <a:p>
            <a:r>
              <a:rPr lang="en-US" b="1" dirty="0"/>
              <a:t>Reusability:</a:t>
            </a:r>
            <a:endParaRPr lang="en-US" dirty="0"/>
          </a:p>
          <a:p>
            <a:pPr>
              <a:buFont typeface="+mj-lt"/>
              <a:buAutoNum type="arabicPeriod" startAt="29"/>
            </a:pPr>
            <a:r>
              <a:rPr lang="en-US" dirty="0"/>
              <a:t>Code can be reused across projects, saving time and reducing the likelihood of errors.</a:t>
            </a:r>
          </a:p>
          <a:p>
            <a:pPr>
              <a:buFont typeface="+mj-lt"/>
              <a:buAutoNum type="arabicPeriod" startAt="29"/>
            </a:pPr>
            <a:endParaRPr lang="en-US" dirty="0"/>
          </a:p>
          <a:p>
            <a:r>
              <a:rPr lang="en-US" b="1" dirty="0"/>
              <a:t>Auditability:</a:t>
            </a:r>
            <a:endParaRPr lang="en-US" dirty="0"/>
          </a:p>
          <a:p>
            <a:pPr>
              <a:buFont typeface="+mj-lt"/>
              <a:buAutoNum type="arabicPeriod" startAt="30"/>
            </a:pPr>
            <a:r>
              <a:rPr lang="en-US" dirty="0"/>
              <a:t>Every change is tracked and version-controlled, providing a clear audit trail for compliance and troubleshooting.</a:t>
            </a:r>
          </a:p>
          <a:p>
            <a:pPr>
              <a:buFont typeface="+mj-lt"/>
              <a:buAutoNum type="arabicPeriod" startAt="30"/>
            </a:pPr>
            <a:endParaRPr lang="en-US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31"/>
            </a:pPr>
            <a:r>
              <a:rPr lang="en-US" dirty="0"/>
              <a:t>Infrastructure as Code transforms the way we deliver value to our customers.</a:t>
            </a:r>
          </a:p>
          <a:p>
            <a:pPr>
              <a:buFont typeface="+mj-lt"/>
              <a:buAutoNum type="arabicPeriod" startAt="31"/>
            </a:pPr>
            <a:r>
              <a:rPr lang="en-US" dirty="0"/>
              <a:t>It brings speed, reliability, and consistency to infrastructure management, ensuring that we can meet our clients' business needs effectively and efficiently.</a:t>
            </a:r>
          </a:p>
          <a:p>
            <a:pPr>
              <a:buFont typeface="+mj-lt"/>
              <a:buAutoNum type="arabicPeriod" startAt="31"/>
            </a:pPr>
            <a:endParaRPr lang="en-US" dirty="0"/>
          </a:p>
          <a:p>
            <a:r>
              <a:rPr lang="en-US" b="1" dirty="0"/>
              <a:t>Transition to the Next Topic:</a:t>
            </a:r>
            <a:endParaRPr lang="en-US" dirty="0"/>
          </a:p>
          <a:p>
            <a:pPr>
              <a:buFont typeface="+mj-lt"/>
              <a:buAutoNum type="arabicPeriod" startAt="33"/>
            </a:pPr>
            <a:r>
              <a:rPr lang="en-US" dirty="0"/>
              <a:t>Next, we will discuss how our tiered deployment model builds on this foundation to further enhance the robustness and flexibility of our solutions.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7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Virtual Testbed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Our Virtual Testbed is a powerful tool that allows us to simulate different client environments and rigorously test our solutions before they are deployed in the real world.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Overview of the Virtual Testbed:</a:t>
            </a:r>
            <a:endParaRPr lang="en-US" dirty="0"/>
          </a:p>
          <a:p>
            <a:pPr>
              <a:buFont typeface="+mj-lt"/>
              <a:buAutoNum type="arabicPeriod" startAt="2"/>
            </a:pPr>
            <a:r>
              <a:rPr lang="en-US" dirty="0"/>
              <a:t>The Virtual Testbed is a versatile and comprehensive testing platform where we can create detailed simulations of various client environments.</a:t>
            </a:r>
          </a:p>
          <a:p>
            <a:pPr>
              <a:buFont typeface="+mj-lt"/>
              <a:buAutoNum type="arabicPeriod" startAt="2"/>
            </a:pPr>
            <a:r>
              <a:rPr lang="en-US" dirty="0"/>
              <a:t>This includes everything from power distribution substations to chemical plants and server room cooling systems.</a:t>
            </a:r>
          </a:p>
          <a:p>
            <a:pPr>
              <a:buFont typeface="+mj-lt"/>
              <a:buAutoNum type="arabicPeriod" startAt="2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4"/>
            </a:pPr>
            <a:r>
              <a:rPr lang="en-US" dirty="0"/>
              <a:t>Let's explore the different simulated environments we use within our Virtual Testbed.</a:t>
            </a:r>
          </a:p>
          <a:p>
            <a:pPr>
              <a:buFont typeface="+mj-lt"/>
              <a:buAutoNum type="arabicPeriod" startAt="4"/>
            </a:pPr>
            <a:endParaRPr lang="en-US" dirty="0"/>
          </a:p>
          <a:p>
            <a:r>
              <a:rPr lang="en-US" b="1" dirty="0"/>
              <a:t>Slide Breakdown:</a:t>
            </a:r>
          </a:p>
          <a:p>
            <a:endParaRPr lang="en-US" dirty="0"/>
          </a:p>
          <a:p>
            <a:r>
              <a:rPr lang="en-US" b="1" dirty="0"/>
              <a:t>Simulated Environments:</a:t>
            </a:r>
            <a:endParaRPr lang="en-US" dirty="0"/>
          </a:p>
          <a:p>
            <a:pPr>
              <a:buFont typeface="+mj-lt"/>
              <a:buAutoNum type="arabicPeriod" startAt="5"/>
            </a:pPr>
            <a:r>
              <a:rPr lang="en-US" b="1" dirty="0"/>
              <a:t>Description:</a:t>
            </a:r>
            <a:r>
              <a:rPr lang="en-US" dirty="0"/>
              <a:t> Our Virtual Testbed includes a range of simulated environments, such as Natural Gas Power Generation, Power Distribution Substations, Rail Yards, Server Room Cooling Systems, and Chemical Plants.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Customer Value:</a:t>
            </a:r>
            <a:r>
              <a:rPr lang="en-US" dirty="0"/>
              <a:t> This diversity allows us to model and test our solutions in environments that closely mirror our clients' operational settings.</a:t>
            </a:r>
          </a:p>
          <a:p>
            <a:pPr>
              <a:buFont typeface="+mj-lt"/>
              <a:buAutoNum type="arabicPeriod" startAt="5"/>
            </a:pPr>
            <a:r>
              <a:rPr lang="en-US" dirty="0"/>
              <a:t>By doing so, we can identify and mitigate potential issues before they arise in the real world.</a:t>
            </a:r>
          </a:p>
          <a:p>
            <a:pPr>
              <a:buFont typeface="+mj-lt"/>
              <a:buAutoNum type="arabicPeriod" startAt="5"/>
            </a:pPr>
            <a:endParaRPr lang="en-US" dirty="0"/>
          </a:p>
          <a:p>
            <a:r>
              <a:rPr lang="en-US" b="1" dirty="0"/>
              <a:t>Integration Testing:</a:t>
            </a:r>
            <a:endParaRPr lang="en-US" dirty="0"/>
          </a:p>
          <a:p>
            <a:pPr>
              <a:buFont typeface="+mj-lt"/>
              <a:buAutoNum type="arabicPeriod" startAt="8"/>
            </a:pPr>
            <a:r>
              <a:rPr lang="en-US" b="1" dirty="0"/>
              <a:t>Description:</a:t>
            </a:r>
            <a:r>
              <a:rPr lang="en-US" dirty="0"/>
              <a:t> The Virtual Testbed enables comprehensive integration testing of new technologies and systems within a simulated but realistic environment.</a:t>
            </a:r>
          </a:p>
          <a:p>
            <a:pPr>
              <a:buFont typeface="+mj-lt"/>
              <a:buAutoNum type="arabicPeriod" startAt="8"/>
            </a:pPr>
            <a:r>
              <a:rPr lang="en-US" b="1" dirty="0"/>
              <a:t>Customer Value:</a:t>
            </a:r>
            <a:r>
              <a:rPr lang="en-US" dirty="0"/>
              <a:t> By conducting thorough integration testing, we can ensure that all components work seamlessly together, reducing the risk of integration issues when the solution is deployed in the client's environment.</a:t>
            </a:r>
          </a:p>
          <a:p>
            <a:pPr>
              <a:buFont typeface="+mj-lt"/>
              <a:buAutoNum type="arabicPeriod" startAt="8"/>
            </a:pPr>
            <a:endParaRPr lang="en-US" dirty="0"/>
          </a:p>
          <a:p>
            <a:r>
              <a:rPr lang="en-US" b="1" dirty="0"/>
              <a:t>Cost Efficiency: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b="1" dirty="0"/>
              <a:t>Description:</a:t>
            </a:r>
            <a:r>
              <a:rPr lang="en-US" dirty="0"/>
              <a:t> The Virtual Testbed allows us to conduct extensive testing without the need for physical infrastructure, significantly reducing costs.</a:t>
            </a:r>
          </a:p>
          <a:p>
            <a:pPr>
              <a:buFont typeface="+mj-lt"/>
              <a:buAutoNum type="arabicPeriod" startAt="10"/>
            </a:pPr>
            <a:r>
              <a:rPr lang="en-US" b="1" dirty="0"/>
              <a:t>Customer Value:</a:t>
            </a:r>
            <a:r>
              <a:rPr lang="en-US" dirty="0"/>
              <a:t> These cost savings can be passed on to our clients, making our solutions more affordable while maintaining high standards of quality and reliability.</a:t>
            </a:r>
          </a:p>
          <a:p>
            <a:pPr>
              <a:buFont typeface="+mj-lt"/>
              <a:buAutoNum type="arabicPeriod" startAt="10"/>
            </a:pPr>
            <a:endParaRPr lang="en-US" dirty="0"/>
          </a:p>
          <a:p>
            <a:r>
              <a:rPr lang="en-US" b="1" dirty="0"/>
              <a:t>Continuous Improvement:</a:t>
            </a:r>
            <a:endParaRPr lang="en-US" dirty="0"/>
          </a:p>
          <a:p>
            <a:pPr>
              <a:buFont typeface="+mj-lt"/>
              <a:buAutoNum type="arabicPeriod" startAt="12"/>
            </a:pPr>
            <a:r>
              <a:rPr lang="en-US" b="1" dirty="0"/>
              <a:t>Description:</a:t>
            </a:r>
            <a:r>
              <a:rPr lang="en-US" dirty="0"/>
              <a:t> The Virtual Testbed provides a platform for continuous improvement and innovation.</a:t>
            </a:r>
          </a:p>
          <a:p>
            <a:pPr>
              <a:buFont typeface="+mj-lt"/>
              <a:buAutoNum type="arabicPeriod" startAt="12"/>
            </a:pPr>
            <a:r>
              <a:rPr lang="en-US" dirty="0"/>
              <a:t>We can regularly update and enhance our simulations to keep pace with technological advancements and emerging threats.</a:t>
            </a:r>
          </a:p>
          <a:p>
            <a:pPr>
              <a:buFont typeface="+mj-lt"/>
              <a:buAutoNum type="arabicPeriod" startAt="12"/>
            </a:pPr>
            <a:r>
              <a:rPr lang="en-US" b="1" dirty="0"/>
              <a:t>Customer Value:</a:t>
            </a:r>
            <a:r>
              <a:rPr lang="en-US" dirty="0"/>
              <a:t> This commitment to continuous improvement ensures that our clients benefit from the latest innovations and are always protected against new and evolving threats.</a:t>
            </a:r>
          </a:p>
          <a:p>
            <a:pPr>
              <a:buFont typeface="+mj-lt"/>
              <a:buAutoNum type="arabicPeriod" startAt="12"/>
            </a:pPr>
            <a:endParaRPr lang="en-US" dirty="0"/>
          </a:p>
          <a:p>
            <a:r>
              <a:rPr lang="en-US" b="1" dirty="0"/>
              <a:t>Modeling Attack Scenarios:</a:t>
            </a:r>
            <a:endParaRPr lang="en-US" dirty="0"/>
          </a:p>
          <a:p>
            <a:pPr>
              <a:buFont typeface="+mj-lt"/>
              <a:buAutoNum type="arabicPeriod" startAt="15"/>
            </a:pPr>
            <a:r>
              <a:rPr lang="en-US" b="1" dirty="0"/>
              <a:t>Description:</a:t>
            </a:r>
            <a:r>
              <a:rPr lang="en-US" dirty="0"/>
              <a:t> The Virtual Testbed allows us to model various attack scenarios, simulating potential threats to identify vulnerabilities.</a:t>
            </a:r>
          </a:p>
          <a:p>
            <a:pPr>
              <a:buFont typeface="+mj-lt"/>
              <a:buAutoNum type="arabicPeriod" startAt="15"/>
            </a:pPr>
            <a:r>
              <a:rPr lang="en-US" b="1" dirty="0"/>
              <a:t>Customer Value:</a:t>
            </a:r>
            <a:r>
              <a:rPr lang="en-US" dirty="0"/>
              <a:t> By understanding how different attack vectors could impact our clients' environments, we can develop robust defense recommendations and help our clients preemptively address weaknesses.</a:t>
            </a:r>
          </a:p>
          <a:p>
            <a:pPr>
              <a:buFont typeface="+mj-lt"/>
              <a:buAutoNum type="arabicPeriod" startAt="15"/>
            </a:pPr>
            <a:endParaRPr lang="en-US" dirty="0"/>
          </a:p>
          <a:p>
            <a:r>
              <a:rPr lang="en-US" b="1" dirty="0"/>
              <a:t>Building Detections:</a:t>
            </a:r>
            <a:endParaRPr lang="en-US" dirty="0"/>
          </a:p>
          <a:p>
            <a:pPr>
              <a:buFont typeface="+mj-lt"/>
              <a:buAutoNum type="arabicPeriod" startAt="17"/>
            </a:pPr>
            <a:r>
              <a:rPr lang="en-US" b="1" dirty="0"/>
              <a:t>Description:</a:t>
            </a:r>
            <a:r>
              <a:rPr lang="en-US" dirty="0"/>
              <a:t> We can build and test detection mechanisms within the Virtual Testbed.</a:t>
            </a:r>
          </a:p>
          <a:p>
            <a:pPr>
              <a:buFont typeface="+mj-lt"/>
              <a:buAutoNum type="arabicPeriod" startAt="17"/>
            </a:pPr>
            <a:r>
              <a:rPr lang="en-US" b="1" dirty="0"/>
              <a:t>Customer Value:</a:t>
            </a:r>
            <a:r>
              <a:rPr lang="en-US" dirty="0"/>
              <a:t> This ensures that our security measures are effective and can detect threats accurately, enhancing the overall security posture of our clients.</a:t>
            </a:r>
          </a:p>
          <a:p>
            <a:pPr>
              <a:buFont typeface="+mj-lt"/>
              <a:buAutoNum type="arabicPeriod" startAt="17"/>
            </a:pPr>
            <a:endParaRPr lang="en-US" dirty="0"/>
          </a:p>
          <a:p>
            <a:r>
              <a:rPr lang="en-US" b="1" dirty="0"/>
              <a:t>Applying Detections to Client Security Lake:</a:t>
            </a:r>
            <a:endParaRPr lang="en-US" dirty="0"/>
          </a:p>
          <a:p>
            <a:pPr>
              <a:buFont typeface="+mj-lt"/>
              <a:buAutoNum type="arabicPeriod" startAt="19"/>
            </a:pPr>
            <a:r>
              <a:rPr lang="en-US" b="1" dirty="0"/>
              <a:t>Description:</a:t>
            </a:r>
            <a:r>
              <a:rPr lang="en-US" dirty="0"/>
              <a:t> Once detections are validated, we apply them to our client security data  lake, integrating them with existing security infrastructure.</a:t>
            </a:r>
          </a:p>
          <a:p>
            <a:pPr>
              <a:buFont typeface="+mj-lt"/>
              <a:buAutoNum type="arabicPeriod" startAt="19"/>
            </a:pPr>
            <a:r>
              <a:rPr lang="en-US" b="1" dirty="0"/>
              <a:t>Customer Value:</a:t>
            </a:r>
            <a:r>
              <a:rPr lang="en-US" dirty="0"/>
              <a:t> This seamless integration enhances real-time threat monitoring and response capabilities, providing clients with proactive and comprehensive security solutions.</a:t>
            </a:r>
          </a:p>
          <a:p>
            <a:pPr>
              <a:buFont typeface="+mj-lt"/>
              <a:buAutoNum type="arabicPeriod" startAt="19"/>
            </a:pPr>
            <a:endParaRPr lang="en-US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21"/>
            </a:pPr>
            <a:r>
              <a:rPr lang="en-US" dirty="0"/>
              <a:t>The Virtual Testbed is a cornerstone of our testing and deployment strategy.</a:t>
            </a:r>
          </a:p>
          <a:p>
            <a:pPr>
              <a:buFont typeface="+mj-lt"/>
              <a:buAutoNum type="arabicPeriod" startAt="21"/>
            </a:pPr>
            <a:r>
              <a:rPr lang="en-US" dirty="0"/>
              <a:t>It allows us to rigorously test our solutions in a controlled environment that mirrors real-world conditions, ensuring they are robust, reliable, safe, and ready for deployment.</a:t>
            </a:r>
          </a:p>
          <a:p>
            <a:pPr>
              <a:buFont typeface="+mj-lt"/>
              <a:buAutoNum type="arabicPeriod" startAt="21"/>
            </a:pPr>
            <a:r>
              <a:rPr lang="en-US" dirty="0"/>
              <a:t>This not only enhances the quality of our solutions but also provides our clients with the confidence that their systems will perform as expected.</a:t>
            </a:r>
          </a:p>
          <a:p>
            <a:pPr>
              <a:buFont typeface="+mj-lt"/>
              <a:buAutoNum type="arabicPeriod" startAt="21"/>
            </a:pPr>
            <a:endParaRPr lang="en-US" dirty="0"/>
          </a:p>
          <a:p>
            <a:r>
              <a:rPr lang="en-US" b="1" dirty="0"/>
              <a:t>Transition to the Next Topic:</a:t>
            </a:r>
            <a:endParaRPr lang="en-US" dirty="0"/>
          </a:p>
          <a:p>
            <a:pPr>
              <a:buFont typeface="+mj-lt"/>
              <a:buAutoNum type="arabicPeriod" startAt="24"/>
            </a:pPr>
            <a:r>
              <a:rPr lang="en-US" dirty="0"/>
              <a:t>Next, we will discuss how we integrate multiple technologies, vendors, and environments to create a seamless and flexible infrastructure for our clients.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4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Three Tier Deployments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Let’s dive into our tiered deployment model.</a:t>
            </a:r>
          </a:p>
          <a:p>
            <a:pPr>
              <a:buFont typeface="+mj-lt"/>
              <a:buAutoNum type="arabicPeriod"/>
            </a:pPr>
            <a:r>
              <a:rPr lang="en-US" dirty="0"/>
              <a:t>This model is fundamental to how we ensure the reliability, stability, and efficiency of our deployments.</a:t>
            </a:r>
          </a:p>
          <a:p>
            <a:endParaRPr lang="en-US" b="1" dirty="0"/>
          </a:p>
          <a:p>
            <a:r>
              <a:rPr lang="en-US" b="1" dirty="0"/>
              <a:t>Overview of the Three Tiers:</a:t>
            </a:r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Our deployment process is structured into three distinct environments: Development (Dev), Staging (Stage), and Production (Prod).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Each tier serves a unique purpose and plays a crucial role in our overall deployment strategy.</a:t>
            </a:r>
          </a:p>
          <a:p>
            <a:pPr>
              <a:buFont typeface="+mj-lt"/>
              <a:buAutoNum type="arabicPeriod" startAt="3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dirty="0"/>
              <a:t>Slide Breakdown:</a:t>
            </a:r>
          </a:p>
          <a:p>
            <a:endParaRPr lang="en-US" b="1" dirty="0"/>
          </a:p>
          <a:p>
            <a:r>
              <a:rPr lang="en-US" b="1" dirty="0"/>
              <a:t>Development (Dev):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Experimentation:</a:t>
            </a:r>
            <a:endParaRPr lang="en-US" dirty="0"/>
          </a:p>
          <a:p>
            <a:pPr>
              <a:buFont typeface="+mj-lt"/>
              <a:buAutoNum type="arabicPeriod" startAt="5"/>
            </a:pPr>
            <a:r>
              <a:rPr lang="en-US" b="1" dirty="0"/>
              <a:t>Description:</a:t>
            </a:r>
            <a:r>
              <a:rPr lang="en-US" dirty="0"/>
              <a:t> The development environment is where frequent changes and extensive testing occur.</a:t>
            </a:r>
          </a:p>
          <a:p>
            <a:pPr>
              <a:buFont typeface="+mj-lt"/>
              <a:buAutoNum type="arabicPeriod" startAt="5"/>
            </a:pPr>
            <a:r>
              <a:rPr lang="en-US" dirty="0"/>
              <a:t>This is the playground for our engineers to experiment, develop new features, and fix bugs.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Customer Value:</a:t>
            </a:r>
            <a:r>
              <a:rPr lang="en-US" dirty="0"/>
              <a:t> By allowing for frequent updates and thorough testing, we ensure that any potential issues are identified and resolved early.</a:t>
            </a:r>
          </a:p>
          <a:p>
            <a:pPr>
              <a:buFont typeface="+mj-lt"/>
              <a:buAutoNum type="arabicPeriod" startAt="5"/>
            </a:pPr>
            <a:r>
              <a:rPr lang="en-US" dirty="0"/>
              <a:t>This minimizes the risk of defects making their way into later stages, ultimately resulting in a more reliable product for our clients.</a:t>
            </a:r>
          </a:p>
          <a:p>
            <a:endParaRPr lang="en-US" b="1" dirty="0"/>
          </a:p>
          <a:p>
            <a:r>
              <a:rPr lang="en-US" b="1" dirty="0"/>
              <a:t>Staging (Stage):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Verification:</a:t>
            </a:r>
            <a:endParaRPr lang="en-US" dirty="0"/>
          </a:p>
          <a:p>
            <a:pPr>
              <a:buFont typeface="+mj-lt"/>
              <a:buAutoNum type="arabicPeriod" startAt="9"/>
            </a:pPr>
            <a:r>
              <a:rPr lang="en-US" b="1" dirty="0"/>
              <a:t>Description:</a:t>
            </a:r>
            <a:r>
              <a:rPr lang="en-US" dirty="0"/>
              <a:t> The staging environment is an exact replica of the production environment.</a:t>
            </a:r>
          </a:p>
          <a:p>
            <a:pPr>
              <a:buFont typeface="+mj-lt"/>
              <a:buAutoNum type="arabicPeriod" startAt="9"/>
            </a:pPr>
            <a:r>
              <a:rPr lang="en-US" dirty="0"/>
              <a:t>Here, we conduct integration testing and user acceptance testing to verify that everything works as intended.</a:t>
            </a:r>
          </a:p>
          <a:p>
            <a:pPr>
              <a:buFont typeface="+mj-lt"/>
              <a:buAutoNum type="arabicPeriod" startAt="9"/>
            </a:pPr>
            <a:r>
              <a:rPr lang="en-US" b="1" dirty="0"/>
              <a:t>Customer Value:</a:t>
            </a:r>
            <a:r>
              <a:rPr lang="en-US" dirty="0"/>
              <a:t> This verification step is critical for ensuring that new features and changes integrate seamlessly with existing systems.</a:t>
            </a:r>
          </a:p>
          <a:p>
            <a:pPr>
              <a:buFont typeface="+mj-lt"/>
              <a:buAutoNum type="arabicPeriod" startAt="9"/>
            </a:pPr>
            <a:r>
              <a:rPr lang="en-US" dirty="0"/>
              <a:t>By mirroring the production environment, we can catch and address any issues that might not have been apparent in the development environment, providing an additional layer of assurance and safety.</a:t>
            </a:r>
          </a:p>
          <a:p>
            <a:endParaRPr lang="en-US" b="1" dirty="0"/>
          </a:p>
          <a:p>
            <a:r>
              <a:rPr lang="en-US" b="1" dirty="0"/>
              <a:t>Production (Prod):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Stability:</a:t>
            </a:r>
            <a:endParaRPr lang="en-US" dirty="0"/>
          </a:p>
          <a:p>
            <a:pPr>
              <a:buFont typeface="+mj-lt"/>
              <a:buAutoNum type="arabicPeriod" startAt="13"/>
            </a:pPr>
            <a:r>
              <a:rPr lang="en-US" b="1" dirty="0"/>
              <a:t>Description:</a:t>
            </a:r>
            <a:r>
              <a:rPr lang="en-US" dirty="0"/>
              <a:t> The production environment is where the final, stable version of our applications and systems run.</a:t>
            </a:r>
          </a:p>
          <a:p>
            <a:pPr>
              <a:buFont typeface="+mj-lt"/>
              <a:buAutoNum type="arabicPeriod" startAt="13"/>
            </a:pPr>
            <a:r>
              <a:rPr lang="en-US" dirty="0"/>
              <a:t>This environment undergoes limited changes to maintain stability, safety, and ensure uninterrupted service.</a:t>
            </a:r>
          </a:p>
          <a:p>
            <a:pPr>
              <a:buFont typeface="+mj-lt"/>
              <a:buAutoNum type="arabicPeriod" startAt="13"/>
            </a:pPr>
            <a:r>
              <a:rPr lang="en-US" b="1" dirty="0"/>
              <a:t>Customer Value:</a:t>
            </a:r>
            <a:r>
              <a:rPr lang="en-US" dirty="0"/>
              <a:t> Stability and Safety is paramount in production.</a:t>
            </a:r>
          </a:p>
          <a:p>
            <a:pPr>
              <a:buFont typeface="+mj-lt"/>
              <a:buAutoNum type="arabicPeriod" startAt="13"/>
            </a:pPr>
            <a:r>
              <a:rPr lang="en-US" dirty="0"/>
              <a:t>By minimizing changes and thoroughly testing everything in prior stages, we ensure that our services run smoothly and reliably.</a:t>
            </a:r>
          </a:p>
          <a:p>
            <a:pPr>
              <a:buFont typeface="+mj-lt"/>
              <a:buAutoNum type="arabicPeriod" startAt="13"/>
            </a:pPr>
            <a:r>
              <a:rPr lang="en-US" dirty="0"/>
              <a:t>This approach minimizes downtime and provides a consistent user experience.</a:t>
            </a:r>
          </a:p>
          <a:p>
            <a:endParaRPr lang="en-US" b="1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18"/>
            </a:pPr>
            <a:r>
              <a:rPr lang="en-US" dirty="0"/>
              <a:t>Our three-tier deployment model is designed to balance innovation with stability, security with speed, and prioritizing safety.</a:t>
            </a:r>
          </a:p>
          <a:p>
            <a:pPr>
              <a:buFont typeface="+mj-lt"/>
              <a:buAutoNum type="arabicPeriod" startAt="18"/>
            </a:pPr>
            <a:r>
              <a:rPr lang="en-US" dirty="0"/>
              <a:t>By isolating development, testing, and production environments, we can experiment and innovate rapidly while ensuring that only thoroughly tested and verified changes make it to production.</a:t>
            </a:r>
          </a:p>
          <a:p>
            <a:pPr>
              <a:buFont typeface="+mj-lt"/>
              <a:buAutoNum type="arabicPeriod" startAt="18"/>
            </a:pPr>
            <a:r>
              <a:rPr lang="en-US" dirty="0"/>
              <a:t>This structured approach reduces the risk of disruptions and ensures a high level of service reliability.</a:t>
            </a:r>
          </a:p>
          <a:p>
            <a:endParaRPr lang="en-US" b="1" dirty="0"/>
          </a:p>
          <a:p>
            <a:r>
              <a:rPr lang="en-US" b="1" dirty="0"/>
              <a:t>Transition to the Next Topic:</a:t>
            </a:r>
            <a:endParaRPr lang="en-US" dirty="0"/>
          </a:p>
          <a:p>
            <a:pPr>
              <a:buFont typeface="+mj-lt"/>
              <a:buAutoNum type="arabicPeriod" startAt="21"/>
            </a:pPr>
            <a:r>
              <a:rPr lang="en-US" dirty="0"/>
              <a:t>Next, we will explore how we use a virtual testbed to further enhance our testing and deployment processes, ensuring that our solutions are robust and ready for any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3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Multi-Technology, Multi-Vendor, Multi-Environment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To address our clients' complex challenges, we have developed a robust, multi-technology, multi-vendor, and multi-environment architecture.</a:t>
            </a:r>
          </a:p>
          <a:p>
            <a:pPr>
              <a:buFont typeface="+mj-lt"/>
              <a:buAutoNum type="arabicPeriod"/>
            </a:pPr>
            <a:r>
              <a:rPr lang="en-US" dirty="0"/>
              <a:t>This approach ensures flexibility, scalability, and comprehensive security coverage.</a:t>
            </a:r>
          </a:p>
          <a:p>
            <a:endParaRPr lang="en-US" b="1" dirty="0"/>
          </a:p>
          <a:p>
            <a:r>
              <a:rPr lang="en-US" b="1" dirty="0"/>
              <a:t>Overview of the System:</a:t>
            </a:r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Our solution involves the deployment of Event Consumers at the customer site, responsible for collecting security events and relaying them to our Central Event Bus.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The Central Event Bus is the heart of our Managed Security Service (MSS), ensuring that all collected data is processed and utilized efficiently.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This means we can process events in as close to real-time as the clients chosen vendor platforms allow.</a:t>
            </a:r>
          </a:p>
          <a:p>
            <a:endParaRPr lang="en-US" b="1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6"/>
            </a:pPr>
            <a:r>
              <a:rPr lang="en-US" dirty="0"/>
              <a:t>Let's start by discussing how we handle the ingestion of security events through our Event Consumers.</a:t>
            </a:r>
          </a:p>
          <a:p>
            <a:endParaRPr lang="en-US" b="1" dirty="0"/>
          </a:p>
          <a:p>
            <a:r>
              <a:rPr lang="en-US" b="1" dirty="0"/>
              <a:t>Slide Breakdown:</a:t>
            </a:r>
          </a:p>
          <a:p>
            <a:endParaRPr lang="en-US" b="1" dirty="0"/>
          </a:p>
          <a:p>
            <a:r>
              <a:rPr lang="en-US" b="1" dirty="0"/>
              <a:t>Event Consumers: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b="1" dirty="0"/>
              <a:t>Description:</a:t>
            </a:r>
            <a:r>
              <a:rPr lang="en-US" dirty="0"/>
              <a:t> Event Consumers are deployed at the customer site to collect security events from various sources.</a:t>
            </a:r>
          </a:p>
          <a:p>
            <a:pPr>
              <a:buFont typeface="+mj-lt"/>
              <a:buAutoNum type="arabicPeriod" startAt="7"/>
            </a:pPr>
            <a:r>
              <a:rPr lang="en-US" b="1" dirty="0"/>
              <a:t>Customer Value:</a:t>
            </a:r>
            <a:r>
              <a:rPr lang="en-US" dirty="0"/>
              <a:t> This setup ensures that all security events, regardless of their origin, are collected and processed efficiently, providing a comprehensive security view.</a:t>
            </a:r>
          </a:p>
          <a:p>
            <a:endParaRPr lang="en-US" b="1" dirty="0"/>
          </a:p>
          <a:p>
            <a:r>
              <a:rPr lang="en-US" b="1" dirty="0"/>
              <a:t>Central Event Bus:</a:t>
            </a:r>
            <a:endParaRPr lang="en-US" dirty="0"/>
          </a:p>
          <a:p>
            <a:pPr>
              <a:buFont typeface="+mj-lt"/>
              <a:buAutoNum type="arabicPeriod" startAt="9"/>
            </a:pPr>
            <a:r>
              <a:rPr lang="en-US" b="1" dirty="0"/>
              <a:t>Description:</a:t>
            </a:r>
            <a:r>
              <a:rPr lang="en-US" dirty="0"/>
              <a:t> The Central Event Bus receives events from the Event Consumers and broadcasts them to different components within the system for processing.</a:t>
            </a:r>
          </a:p>
          <a:p>
            <a:pPr>
              <a:buFont typeface="+mj-lt"/>
              <a:buAutoNum type="arabicPeriod" startAt="9"/>
            </a:pPr>
            <a:r>
              <a:rPr lang="en-US" b="1" dirty="0"/>
              <a:t>Customer Value:</a:t>
            </a:r>
            <a:r>
              <a:rPr lang="en-US" dirty="0"/>
              <a:t> This centralization allows us to integrate data from various platforms and systems, making our solution vendor-agnostic and highly adaptable to different technologies and environments.</a:t>
            </a:r>
          </a:p>
          <a:p>
            <a:endParaRPr lang="en-US" b="1" dirty="0"/>
          </a:p>
          <a:p>
            <a:r>
              <a:rPr lang="en-US" b="1" dirty="0"/>
              <a:t>Key MSSP Components: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Threat Management and Sharing System:</a:t>
            </a:r>
            <a:endParaRPr lang="en-US" dirty="0"/>
          </a:p>
          <a:p>
            <a:pPr>
              <a:buFont typeface="+mj-lt"/>
              <a:buAutoNum type="arabicPeriod" startAt="11"/>
            </a:pPr>
            <a:r>
              <a:rPr lang="en-US" b="1" dirty="0"/>
              <a:t>Description:</a:t>
            </a:r>
            <a:r>
              <a:rPr lang="en-US" dirty="0"/>
              <a:t> The Threat Management and Sharing System analyzes and correlates threats to provide actionable intelligence.</a:t>
            </a:r>
          </a:p>
          <a:p>
            <a:pPr>
              <a:buFont typeface="+mj-lt"/>
              <a:buAutoNum type="arabicPeriod" startAt="11"/>
            </a:pPr>
            <a:r>
              <a:rPr lang="en-US" b="1" dirty="0"/>
              <a:t>Customer Value:</a:t>
            </a:r>
            <a:r>
              <a:rPr lang="en-US" dirty="0"/>
              <a:t> This enhances threat detection and response capabilities, ensuring timely mitigation of security risks.</a:t>
            </a:r>
          </a:p>
          <a:p>
            <a:endParaRPr lang="en-US" b="1" dirty="0"/>
          </a:p>
          <a:p>
            <a:r>
              <a:rPr lang="en-US" b="1" dirty="0"/>
              <a:t>Security Data Lake:</a:t>
            </a:r>
            <a:endParaRPr lang="en-US" dirty="0"/>
          </a:p>
          <a:p>
            <a:pPr>
              <a:buFont typeface="+mj-lt"/>
              <a:buAutoNum type="arabicPeriod" startAt="13"/>
            </a:pPr>
            <a:r>
              <a:rPr lang="en-US" b="1" dirty="0"/>
              <a:t>Description:</a:t>
            </a:r>
            <a:r>
              <a:rPr lang="en-US" dirty="0"/>
              <a:t> Our Security Data Lake manages events and logs for long-term storage and analysis.</a:t>
            </a:r>
          </a:p>
          <a:p>
            <a:pPr>
              <a:buFont typeface="+mj-lt"/>
              <a:buAutoNum type="arabicPeriod" startAt="13"/>
            </a:pPr>
            <a:r>
              <a:rPr lang="en-US" b="1" dirty="0"/>
              <a:t>Customer Value:</a:t>
            </a:r>
            <a:r>
              <a:rPr lang="en-US" dirty="0"/>
              <a:t> This provides a scalable solution for log management and compliance reporting.</a:t>
            </a:r>
          </a:p>
          <a:p>
            <a:endParaRPr lang="en-US" b="1" dirty="0"/>
          </a:p>
          <a:p>
            <a:r>
              <a:rPr lang="en-US" b="1" dirty="0"/>
              <a:t>SOAR Platform:</a:t>
            </a:r>
            <a:endParaRPr lang="en-US" dirty="0"/>
          </a:p>
          <a:p>
            <a:pPr>
              <a:buFont typeface="+mj-lt"/>
              <a:buAutoNum type="arabicPeriod" startAt="15"/>
            </a:pPr>
            <a:r>
              <a:rPr lang="en-US" b="1" dirty="0"/>
              <a:t>Description:</a:t>
            </a:r>
            <a:r>
              <a:rPr lang="en-US" dirty="0"/>
              <a:t> Our SOAR Platform orchestrates and automates incident response processes.</a:t>
            </a:r>
          </a:p>
          <a:p>
            <a:pPr>
              <a:buFont typeface="+mj-lt"/>
              <a:buAutoNum type="arabicPeriod" startAt="15"/>
            </a:pPr>
            <a:r>
              <a:rPr lang="en-US" b="1" dirty="0"/>
              <a:t>Customer Value:</a:t>
            </a:r>
            <a:r>
              <a:rPr lang="en-US" dirty="0"/>
              <a:t> This reduces response times and improves the efficiency of our security operations.</a:t>
            </a:r>
          </a:p>
          <a:p>
            <a:endParaRPr lang="en-US" b="1" dirty="0"/>
          </a:p>
          <a:p>
            <a:r>
              <a:rPr lang="en-US" b="1" dirty="0"/>
              <a:t>AI-Powered Event Analysis and Summarization:</a:t>
            </a:r>
            <a:endParaRPr lang="en-US" dirty="0"/>
          </a:p>
          <a:p>
            <a:pPr>
              <a:buFont typeface="+mj-lt"/>
              <a:buAutoNum type="arabicPeriod" startAt="17"/>
            </a:pPr>
            <a:r>
              <a:rPr lang="en-US" b="1" dirty="0"/>
              <a:t>Description:</a:t>
            </a:r>
            <a:r>
              <a:rPr lang="en-US" dirty="0"/>
              <a:t> Our AI-powered event analysis system leverages multi-model generative AI (with a human in the loop) to reduce cognitive load by summarizing and prioritizing events.</a:t>
            </a:r>
          </a:p>
          <a:p>
            <a:pPr>
              <a:buFont typeface="+mj-lt"/>
              <a:buAutoNum type="arabicPeriod" startAt="17"/>
            </a:pPr>
            <a:r>
              <a:rPr lang="en-US" b="1" dirty="0"/>
              <a:t>Customer Value:</a:t>
            </a:r>
            <a:r>
              <a:rPr lang="en-US" dirty="0"/>
              <a:t> This enables faster and more accurate decision-making.</a:t>
            </a:r>
          </a:p>
          <a:p>
            <a:pPr>
              <a:buFont typeface="+mj-lt"/>
              <a:buAutoNum type="arabicPeriod" startAt="17"/>
            </a:pPr>
            <a:endParaRPr lang="en-US" dirty="0"/>
          </a:p>
          <a:p>
            <a:r>
              <a:rPr lang="en-US" b="1" dirty="0"/>
              <a:t>AI Subcomponents:</a:t>
            </a:r>
            <a:endParaRPr lang="en-US" dirty="0"/>
          </a:p>
          <a:p>
            <a:pPr>
              <a:buFont typeface="+mj-lt"/>
              <a:buAutoNum type="arabicPeriod" startAt="19"/>
            </a:pPr>
            <a:r>
              <a:rPr lang="en-US" b="1" dirty="0"/>
              <a:t>Description:</a:t>
            </a:r>
            <a:r>
              <a:rPr lang="en-US" dirty="0"/>
              <a:t> Our AI subcomponents include Event Categorization, Event Summarization, Case Consolidation, Automated Recommendations, and Adaptive Learning.</a:t>
            </a:r>
          </a:p>
          <a:p>
            <a:pPr>
              <a:buFont typeface="+mj-lt"/>
              <a:buAutoNum type="arabicPeriod" startAt="19"/>
            </a:pPr>
            <a:r>
              <a:rPr lang="en-US" b="1" dirty="0"/>
              <a:t>Customer Value:</a:t>
            </a:r>
            <a:r>
              <a:rPr lang="en-US" dirty="0"/>
              <a:t> These advanced AI capabilities improve the accuracy and efficiency of our security operations, providing enhanced protection and insights.</a:t>
            </a:r>
          </a:p>
          <a:p>
            <a:pPr>
              <a:buFont typeface="+mj-lt"/>
              <a:buAutoNum type="arabicPeriod" startAt="19"/>
            </a:pPr>
            <a:endParaRPr lang="en-US" dirty="0"/>
          </a:p>
          <a:p>
            <a:r>
              <a:rPr lang="en-US" b="1" dirty="0"/>
              <a:t>Vendor-Agnostic Data Collection:</a:t>
            </a:r>
            <a:endParaRPr lang="en-US" dirty="0"/>
          </a:p>
          <a:p>
            <a:pPr>
              <a:buFont typeface="+mj-lt"/>
              <a:buAutoNum type="arabicPeriod" startAt="21"/>
            </a:pPr>
            <a:r>
              <a:rPr lang="en-US" b="1" dirty="0"/>
              <a:t>Description:</a:t>
            </a:r>
            <a:r>
              <a:rPr lang="en-US" dirty="0"/>
              <a:t> Our architecture supports vendor-agnostic data collection, meaning we can seamlessly integrate with any security solution our clients are using.</a:t>
            </a:r>
          </a:p>
          <a:p>
            <a:pPr>
              <a:buFont typeface="+mj-lt"/>
              <a:buAutoNum type="arabicPeriod" startAt="21"/>
            </a:pPr>
            <a:r>
              <a:rPr lang="en-US" b="1" dirty="0"/>
              <a:t>Customer Value:</a:t>
            </a:r>
            <a:r>
              <a:rPr lang="en-US" dirty="0"/>
              <a:t> This flexibility ensures that our clients can continue to use their preferred technologies while benefiting from our comprehensive security services without any compatibility issues.</a:t>
            </a:r>
          </a:p>
          <a:p>
            <a:pPr>
              <a:buFont typeface="+mj-lt"/>
              <a:buAutoNum type="arabicPeriod" startAt="21"/>
            </a:pPr>
            <a:endParaRPr lang="en-US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23"/>
            </a:pPr>
            <a:r>
              <a:rPr lang="en-US" dirty="0"/>
              <a:t>Our multi-technology, multi-vendor, and multi-environment architecture is designed to be flexible and scalable.</a:t>
            </a:r>
          </a:p>
          <a:p>
            <a:pPr>
              <a:buFont typeface="+mj-lt"/>
              <a:buAutoNum type="arabicPeriod" startAt="23"/>
            </a:pPr>
            <a:r>
              <a:rPr lang="en-US" dirty="0"/>
              <a:t>This enables us to provide comprehensive security solutions tailored to the unique needs of each client.</a:t>
            </a:r>
          </a:p>
          <a:p>
            <a:pPr>
              <a:buFont typeface="+mj-lt"/>
              <a:buAutoNum type="arabicPeriod" startAt="23"/>
            </a:pPr>
            <a:r>
              <a:rPr lang="en-US" dirty="0"/>
              <a:t>By leveraging a central event bus and integrating various advanced components, we ensure that our clients benefit from a robust, adaptable, and efficient security infrastructure.</a:t>
            </a:r>
          </a:p>
          <a:p>
            <a:pPr>
              <a:buFont typeface="+mj-lt"/>
              <a:buAutoNum type="arabicPeriod" startAt="23"/>
            </a:pPr>
            <a:endParaRPr lang="en-US" dirty="0"/>
          </a:p>
          <a:p>
            <a:r>
              <a:rPr lang="en-US" b="1" dirty="0"/>
              <a:t>Transition to the Next Topic:</a:t>
            </a:r>
            <a:endParaRPr lang="en-US" dirty="0"/>
          </a:p>
          <a:p>
            <a:pPr>
              <a:buFont typeface="+mj-lt"/>
              <a:buAutoNum type="arabicPeriod" startAt="26"/>
            </a:pPr>
            <a:r>
              <a:rPr lang="en-US" dirty="0"/>
              <a:t>Next, we will discuss how we leverage our Tier 0 Generative AI to further enhance our security operations, providing advanced threat detection and response capabilities.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93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Tier 0 Generative AI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Lastly, let's look at our Tier 0 Generative AI process.</a:t>
            </a:r>
          </a:p>
          <a:p>
            <a:pPr>
              <a:buFont typeface="+mj-lt"/>
              <a:buAutoNum type="arabicPeriod"/>
            </a:pPr>
            <a:r>
              <a:rPr lang="en-US" dirty="0"/>
              <a:t>While this is still in early research and development, it represents a significant leap forward in our ability to automate and enhance security incident response.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Overview of the Process:</a:t>
            </a:r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Our Generative AI security incident response pipeline leverages advanced AI techniques to handle incidents more efficiently, effectively, and safely.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Here's how it functions:</a:t>
            </a:r>
          </a:p>
          <a:p>
            <a:pPr>
              <a:buFont typeface="+mj-lt"/>
              <a:buAutoNum type="arabicPeriod" startAt="3"/>
            </a:pPr>
            <a:endParaRPr lang="en-US" dirty="0"/>
          </a:p>
          <a:p>
            <a:r>
              <a:rPr lang="en-US" b="1" dirty="0"/>
              <a:t>Slide Breakdown:</a:t>
            </a:r>
          </a:p>
          <a:p>
            <a:endParaRPr lang="en-US" dirty="0"/>
          </a:p>
          <a:p>
            <a:r>
              <a:rPr lang="en-US" b="1" dirty="0"/>
              <a:t>Data Feed and Event Stream:</a:t>
            </a:r>
            <a:endParaRPr lang="en-US" dirty="0"/>
          </a:p>
          <a:p>
            <a:pPr>
              <a:buFont typeface="+mj-lt"/>
              <a:buAutoNum type="arabicPeriod" startAt="5"/>
            </a:pPr>
            <a:r>
              <a:rPr lang="en-US" b="1" dirty="0"/>
              <a:t>Description:</a:t>
            </a:r>
            <a:r>
              <a:rPr lang="en-US" dirty="0"/>
              <a:t> Security events, such as access attempts, failed logins, and unauthorized access detections, are continuously monitored and fed into our event stream.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Customer Value:</a:t>
            </a:r>
            <a:r>
              <a:rPr lang="en-US" dirty="0"/>
              <a:t> This real-time monitoring ensures that potential security incidents are identified as soon as they occur, enabling a more rapid response.</a:t>
            </a:r>
          </a:p>
          <a:p>
            <a:pPr>
              <a:buFont typeface="+mj-lt"/>
              <a:buAutoNum type="arabicPeriod" startAt="5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Once an event triggers an alert, we move to the alert details phase.</a:t>
            </a:r>
          </a:p>
          <a:p>
            <a:pPr>
              <a:buFont typeface="+mj-lt"/>
              <a:buAutoNum type="arabicPeriod" startAt="7"/>
            </a:pPr>
            <a:endParaRPr lang="en-US" dirty="0"/>
          </a:p>
          <a:p>
            <a:r>
              <a:rPr lang="en-US" b="1" dirty="0"/>
              <a:t>Alert Details:</a:t>
            </a:r>
            <a:endParaRPr lang="en-US" dirty="0"/>
          </a:p>
          <a:p>
            <a:pPr>
              <a:buFont typeface="+mj-lt"/>
              <a:buAutoNum type="arabicPeriod" startAt="8"/>
            </a:pPr>
            <a:r>
              <a:rPr lang="en-US" b="1" dirty="0"/>
              <a:t>Description:</a:t>
            </a:r>
            <a:r>
              <a:rPr lang="en-US" dirty="0"/>
              <a:t> When an event triggers an alert, such as an unauthorized access attempt, it is forwarded to our Event Analysis and Summarization system.</a:t>
            </a:r>
          </a:p>
          <a:p>
            <a:pPr>
              <a:buFont typeface="+mj-lt"/>
              <a:buAutoNum type="arabicPeriod" startAt="8"/>
            </a:pPr>
            <a:r>
              <a:rPr lang="en-US" b="1" dirty="0"/>
              <a:t>Customer Value:</a:t>
            </a:r>
            <a:r>
              <a:rPr lang="en-US" dirty="0"/>
              <a:t> Immediate alerting and detailed analysis help in quickly understanding the nature and severity of the incident.</a:t>
            </a:r>
          </a:p>
          <a:p>
            <a:pPr>
              <a:buFont typeface="+mj-lt"/>
              <a:buAutoNum type="arabicPeriod" startAt="8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dirty="0"/>
              <a:t>After alerting, the system performs a client lookup and context generation.</a:t>
            </a:r>
          </a:p>
          <a:p>
            <a:pPr>
              <a:buFont typeface="+mj-lt"/>
              <a:buAutoNum type="arabicPeriod" startAt="10"/>
            </a:pPr>
            <a:endParaRPr lang="en-US" dirty="0"/>
          </a:p>
          <a:p>
            <a:r>
              <a:rPr lang="en-US" b="1" dirty="0"/>
              <a:t>Client Lookup and Context Generation:</a:t>
            </a:r>
            <a:endParaRPr lang="en-US" dirty="0"/>
          </a:p>
          <a:p>
            <a:pPr>
              <a:buFont typeface="+mj-lt"/>
              <a:buAutoNum type="arabicPeriod" startAt="11"/>
            </a:pPr>
            <a:r>
              <a:rPr lang="en-US" b="1" dirty="0"/>
              <a:t>Description:</a:t>
            </a:r>
            <a:r>
              <a:rPr lang="en-US" dirty="0"/>
              <a:t> The system pulls relevant client details and context, including network details, rules of engagement, contact lists, and response capabilities.</a:t>
            </a:r>
          </a:p>
          <a:p>
            <a:pPr>
              <a:buFont typeface="+mj-lt"/>
              <a:buAutoNum type="arabicPeriod" startAt="11"/>
            </a:pPr>
            <a:r>
              <a:rPr lang="en-US" b="1" dirty="0"/>
              <a:t>Customer Value:</a:t>
            </a:r>
            <a:r>
              <a:rPr lang="en-US" dirty="0"/>
              <a:t> By incorporating client-specific information, we ensure that the response is tailored to the unique needs and capabilities of each client, increasing the effectiveness of the response.</a:t>
            </a:r>
          </a:p>
          <a:p>
            <a:pPr>
              <a:buFont typeface="+mj-lt"/>
              <a:buAutoNum type="arabicPeriod" startAt="11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3"/>
            </a:pPr>
            <a:r>
              <a:rPr lang="en-US" dirty="0"/>
              <a:t>With the context generated, we proceed to summarization and playbook creation.</a:t>
            </a:r>
          </a:p>
          <a:p>
            <a:pPr>
              <a:buFont typeface="+mj-lt"/>
              <a:buAutoNum type="arabicPeriod" startAt="13"/>
            </a:pPr>
            <a:endParaRPr lang="en-US" dirty="0"/>
          </a:p>
          <a:p>
            <a:r>
              <a:rPr lang="en-US" b="1" dirty="0"/>
              <a:t>Summarization and Playbook Creation:</a:t>
            </a:r>
            <a:endParaRPr lang="en-US" dirty="0"/>
          </a:p>
          <a:p>
            <a:pPr>
              <a:buFont typeface="+mj-lt"/>
              <a:buAutoNum type="arabicPeriod" startAt="14"/>
            </a:pPr>
            <a:r>
              <a:rPr lang="en-US" b="1" dirty="0"/>
              <a:t>Description:</a:t>
            </a:r>
            <a:r>
              <a:rPr lang="en-US" dirty="0"/>
              <a:t> The context is used to summarize the alert and generate a playbook tailored to the specific event and client.</a:t>
            </a:r>
          </a:p>
          <a:p>
            <a:pPr>
              <a:buFont typeface="+mj-lt"/>
              <a:buAutoNum type="arabicPeriod" startAt="14"/>
            </a:pPr>
            <a:r>
              <a:rPr lang="en-US" b="1" dirty="0"/>
              <a:t>Customer Value:</a:t>
            </a:r>
            <a:r>
              <a:rPr lang="en-US" dirty="0"/>
              <a:t> Automated playbook creation streamlines the response process, ensuring that all necessary steps are outlined and ready for execution without delay.</a:t>
            </a:r>
          </a:p>
          <a:p>
            <a:pPr>
              <a:buFont typeface="+mj-lt"/>
              <a:buAutoNum type="arabicPeriod" startAt="14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6"/>
            </a:pPr>
            <a:r>
              <a:rPr lang="en-US" dirty="0"/>
              <a:t>Next, we move on to executing response actions.</a:t>
            </a:r>
          </a:p>
          <a:p>
            <a:pPr>
              <a:buFont typeface="+mj-lt"/>
              <a:buAutoNum type="arabicPeriod" startAt="16"/>
            </a:pPr>
            <a:endParaRPr lang="en-US" dirty="0"/>
          </a:p>
          <a:p>
            <a:r>
              <a:rPr lang="en-US" b="1" dirty="0"/>
              <a:t>Response Actions:</a:t>
            </a:r>
            <a:endParaRPr lang="en-US" dirty="0"/>
          </a:p>
          <a:p>
            <a:pPr>
              <a:buFont typeface="+mj-lt"/>
              <a:buAutoNum type="arabicPeriod" startAt="17"/>
            </a:pPr>
            <a:r>
              <a:rPr lang="en-US" b="1" dirty="0"/>
              <a:t>Description:</a:t>
            </a:r>
            <a:r>
              <a:rPr lang="en-US" dirty="0"/>
              <a:t> Commands are generated from the playbook to confirm the alert, identify the scope, and execute response actions. This can include blocking offending IPs, resetting states, and triggering password resets.</a:t>
            </a:r>
          </a:p>
          <a:p>
            <a:pPr>
              <a:buFont typeface="+mj-lt"/>
              <a:buAutoNum type="arabicPeriod" startAt="17"/>
            </a:pPr>
            <a:r>
              <a:rPr lang="en-US" b="1" dirty="0"/>
              <a:t>Customer Value:</a:t>
            </a:r>
            <a:r>
              <a:rPr lang="en-US" dirty="0"/>
              <a:t> Automated response actions reduce the time to mitigate threats, limiting potential damage and improving overall security posture.</a:t>
            </a:r>
          </a:p>
          <a:p>
            <a:pPr>
              <a:buFont typeface="+mj-lt"/>
              <a:buAutoNum type="arabicPeriod" startAt="17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9"/>
            </a:pPr>
            <a:r>
              <a:rPr lang="en-US" dirty="0"/>
              <a:t>Finally, we generate an incident summary report.</a:t>
            </a:r>
          </a:p>
          <a:p>
            <a:pPr>
              <a:buFont typeface="+mj-lt"/>
              <a:buAutoNum type="arabicPeriod" startAt="19"/>
            </a:pPr>
            <a:endParaRPr lang="en-US" dirty="0"/>
          </a:p>
          <a:p>
            <a:r>
              <a:rPr lang="en-US" b="1" dirty="0"/>
              <a:t>Incident Summary Report:</a:t>
            </a:r>
            <a:endParaRPr lang="en-US" dirty="0"/>
          </a:p>
          <a:p>
            <a:pPr>
              <a:buFont typeface="+mj-lt"/>
              <a:buAutoNum type="arabicPeriod" startAt="20"/>
            </a:pPr>
            <a:r>
              <a:rPr lang="en-US" b="1" dirty="0"/>
              <a:t>Description:</a:t>
            </a:r>
            <a:r>
              <a:rPr lang="en-US" dirty="0"/>
              <a:t> A detailed report summarizing the incident and the actions taken is generated for the analyst to review.</a:t>
            </a:r>
          </a:p>
          <a:p>
            <a:pPr>
              <a:buFont typeface="+mj-lt"/>
              <a:buAutoNum type="arabicPeriod" startAt="20"/>
            </a:pPr>
            <a:r>
              <a:rPr lang="en-US" b="1" dirty="0"/>
              <a:t>Customer Value:</a:t>
            </a:r>
            <a:r>
              <a:rPr lang="en-US" dirty="0"/>
              <a:t> Providing a comprehensive summary allows security analysts to quickly understand what happened, why it happened, and what actions were taken, facilitating faster decision-making and post-incident analysis.</a:t>
            </a:r>
          </a:p>
          <a:p>
            <a:pPr>
              <a:buFont typeface="+mj-lt"/>
              <a:buAutoNum type="arabicPeriod" startAt="20"/>
            </a:pPr>
            <a:endParaRPr lang="en-US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22"/>
            </a:pPr>
            <a:r>
              <a:rPr lang="en-US" dirty="0"/>
              <a:t>Our Tier 0 Generative AI process is designed to enhance our security operations by automating many of the time-consuming tasks involved in incident response.</a:t>
            </a:r>
          </a:p>
          <a:p>
            <a:pPr>
              <a:buFont typeface="+mj-lt"/>
              <a:buAutoNum type="arabicPeriod" startAt="22"/>
            </a:pPr>
            <a:r>
              <a:rPr lang="en-US" dirty="0"/>
              <a:t>This not only improves efficiency but also ensures a more consistent and tailored response to security incidents.</a:t>
            </a:r>
          </a:p>
          <a:p>
            <a:pPr>
              <a:buFont typeface="+mj-lt"/>
              <a:buAutoNum type="arabicPeriod" startAt="22"/>
            </a:pPr>
            <a:r>
              <a:rPr lang="en-US" dirty="0"/>
              <a:t>As we continue to develop and refine this technology, we aim to provide our clients with the most advanced and effective security solutions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Tier 0 Generative AI</a:t>
            </a:r>
          </a:p>
          <a:p>
            <a:endParaRPr lang="en-US" dirty="0"/>
          </a:p>
          <a:p>
            <a:r>
              <a:rPr lang="en-US" b="1" dirty="0"/>
              <a:t>Introduction: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Lastly, let's look at our Tier 0 Generative AI process.</a:t>
            </a:r>
          </a:p>
          <a:p>
            <a:pPr>
              <a:buFont typeface="+mj-lt"/>
              <a:buAutoNum type="arabicPeriod"/>
            </a:pPr>
            <a:r>
              <a:rPr lang="en-US" dirty="0"/>
              <a:t>While this is still in early research and development, it represents a significant leap forward in our ability to automate and enhance security incident response.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Overview of the Process:</a:t>
            </a:r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Our Generative AI security incident response pipeline leverages advanced AI techniques to handle incidents more efficiently, effectively, and safely.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Here's how it functions:</a:t>
            </a:r>
          </a:p>
          <a:p>
            <a:pPr>
              <a:buFont typeface="+mj-lt"/>
              <a:buAutoNum type="arabicPeriod" startAt="3"/>
            </a:pPr>
            <a:endParaRPr lang="en-US" dirty="0"/>
          </a:p>
          <a:p>
            <a:r>
              <a:rPr lang="en-US" b="1" dirty="0"/>
              <a:t>Slide Breakdown:</a:t>
            </a:r>
          </a:p>
          <a:p>
            <a:endParaRPr lang="en-US" dirty="0"/>
          </a:p>
          <a:p>
            <a:r>
              <a:rPr lang="en-US" b="1" dirty="0"/>
              <a:t>Data Feed and Event Stream:</a:t>
            </a:r>
            <a:endParaRPr lang="en-US" dirty="0"/>
          </a:p>
          <a:p>
            <a:pPr>
              <a:buFont typeface="+mj-lt"/>
              <a:buAutoNum type="arabicPeriod" startAt="5"/>
            </a:pPr>
            <a:r>
              <a:rPr lang="en-US" b="1" dirty="0"/>
              <a:t>Description:</a:t>
            </a:r>
            <a:r>
              <a:rPr lang="en-US" dirty="0"/>
              <a:t> Security events, such as access attempts, failed logins, and unauthorized access detections, are continuously monitored and fed into our event stream.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Customer Value:</a:t>
            </a:r>
            <a:r>
              <a:rPr lang="en-US" dirty="0"/>
              <a:t> This real-time monitoring ensures that potential security incidents are identified as soon as they occur, enabling a more rapid response.</a:t>
            </a:r>
          </a:p>
          <a:p>
            <a:pPr>
              <a:buFont typeface="+mj-lt"/>
              <a:buAutoNum type="arabicPeriod" startAt="5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Once an event triggers an alert, we move to the alert details phase.</a:t>
            </a:r>
          </a:p>
          <a:p>
            <a:pPr>
              <a:buFont typeface="+mj-lt"/>
              <a:buAutoNum type="arabicPeriod" startAt="7"/>
            </a:pPr>
            <a:endParaRPr lang="en-US" dirty="0"/>
          </a:p>
          <a:p>
            <a:r>
              <a:rPr lang="en-US" b="1" dirty="0"/>
              <a:t>Alert Details:</a:t>
            </a:r>
            <a:endParaRPr lang="en-US" dirty="0"/>
          </a:p>
          <a:p>
            <a:pPr>
              <a:buFont typeface="+mj-lt"/>
              <a:buAutoNum type="arabicPeriod" startAt="8"/>
            </a:pPr>
            <a:r>
              <a:rPr lang="en-US" b="1" dirty="0"/>
              <a:t>Description:</a:t>
            </a:r>
            <a:r>
              <a:rPr lang="en-US" dirty="0"/>
              <a:t> When an event triggers an alert, such as an unauthorized access attempt, it is forwarded to our Event Analysis and Summarization system.</a:t>
            </a:r>
          </a:p>
          <a:p>
            <a:pPr>
              <a:buFont typeface="+mj-lt"/>
              <a:buAutoNum type="arabicPeriod" startAt="8"/>
            </a:pPr>
            <a:r>
              <a:rPr lang="en-US" b="1" dirty="0"/>
              <a:t>Customer Value:</a:t>
            </a:r>
            <a:r>
              <a:rPr lang="en-US" dirty="0"/>
              <a:t> Immediate alerting and detailed analysis help in quickly understanding the nature and severity of the incident.</a:t>
            </a:r>
          </a:p>
          <a:p>
            <a:pPr>
              <a:buFont typeface="+mj-lt"/>
              <a:buAutoNum type="arabicPeriod" startAt="8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dirty="0"/>
              <a:t>After alerting, the system performs a client lookup and context generation.</a:t>
            </a:r>
          </a:p>
          <a:p>
            <a:pPr>
              <a:buFont typeface="+mj-lt"/>
              <a:buAutoNum type="arabicPeriod" startAt="10"/>
            </a:pPr>
            <a:endParaRPr lang="en-US" dirty="0"/>
          </a:p>
          <a:p>
            <a:r>
              <a:rPr lang="en-US" b="1" dirty="0"/>
              <a:t>Client Lookup and Context Generation:</a:t>
            </a:r>
            <a:endParaRPr lang="en-US" dirty="0"/>
          </a:p>
          <a:p>
            <a:pPr>
              <a:buFont typeface="+mj-lt"/>
              <a:buAutoNum type="arabicPeriod" startAt="11"/>
            </a:pPr>
            <a:r>
              <a:rPr lang="en-US" b="1" dirty="0"/>
              <a:t>Description:</a:t>
            </a:r>
            <a:r>
              <a:rPr lang="en-US" dirty="0"/>
              <a:t> The system pulls relevant client details and context, including network details, rules of engagement, contact lists, and response capabilities.</a:t>
            </a:r>
          </a:p>
          <a:p>
            <a:pPr>
              <a:buFont typeface="+mj-lt"/>
              <a:buAutoNum type="arabicPeriod" startAt="11"/>
            </a:pPr>
            <a:r>
              <a:rPr lang="en-US" b="1" dirty="0"/>
              <a:t>Customer Value:</a:t>
            </a:r>
            <a:r>
              <a:rPr lang="en-US" dirty="0"/>
              <a:t> By incorporating client-specific information, we ensure that the response is tailored to the unique needs and capabilities of each client, increasing the effectiveness of the response.</a:t>
            </a:r>
          </a:p>
          <a:p>
            <a:pPr>
              <a:buFont typeface="+mj-lt"/>
              <a:buAutoNum type="arabicPeriod" startAt="11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3"/>
            </a:pPr>
            <a:r>
              <a:rPr lang="en-US" dirty="0"/>
              <a:t>With the context generated, we proceed to summarization and playbook creation.</a:t>
            </a:r>
          </a:p>
          <a:p>
            <a:pPr>
              <a:buFont typeface="+mj-lt"/>
              <a:buAutoNum type="arabicPeriod" startAt="13"/>
            </a:pPr>
            <a:endParaRPr lang="en-US" dirty="0"/>
          </a:p>
          <a:p>
            <a:r>
              <a:rPr lang="en-US" b="1" dirty="0"/>
              <a:t>Summarization and Playbook Creation:</a:t>
            </a:r>
            <a:endParaRPr lang="en-US" dirty="0"/>
          </a:p>
          <a:p>
            <a:pPr>
              <a:buFont typeface="+mj-lt"/>
              <a:buAutoNum type="arabicPeriod" startAt="14"/>
            </a:pPr>
            <a:r>
              <a:rPr lang="en-US" b="1" dirty="0"/>
              <a:t>Description:</a:t>
            </a:r>
            <a:r>
              <a:rPr lang="en-US" dirty="0"/>
              <a:t> The context is used to summarize the alert and generate a playbook tailored to the specific event and client.</a:t>
            </a:r>
          </a:p>
          <a:p>
            <a:pPr>
              <a:buFont typeface="+mj-lt"/>
              <a:buAutoNum type="arabicPeriod" startAt="14"/>
            </a:pPr>
            <a:r>
              <a:rPr lang="en-US" b="1" dirty="0"/>
              <a:t>Customer Value:</a:t>
            </a:r>
            <a:r>
              <a:rPr lang="en-US" dirty="0"/>
              <a:t> Automated playbook creation streamlines the response process, ensuring that all necessary steps are outlined and ready for execution without delay.</a:t>
            </a:r>
          </a:p>
          <a:p>
            <a:pPr>
              <a:buFont typeface="+mj-lt"/>
              <a:buAutoNum type="arabicPeriod" startAt="14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6"/>
            </a:pPr>
            <a:r>
              <a:rPr lang="en-US" dirty="0"/>
              <a:t>Next, we move on to executing response actions.</a:t>
            </a:r>
          </a:p>
          <a:p>
            <a:pPr>
              <a:buFont typeface="+mj-lt"/>
              <a:buAutoNum type="arabicPeriod" startAt="16"/>
            </a:pPr>
            <a:endParaRPr lang="en-US" dirty="0"/>
          </a:p>
          <a:p>
            <a:r>
              <a:rPr lang="en-US" b="1" dirty="0"/>
              <a:t>Response Actions:</a:t>
            </a:r>
            <a:endParaRPr lang="en-US" dirty="0"/>
          </a:p>
          <a:p>
            <a:pPr>
              <a:buFont typeface="+mj-lt"/>
              <a:buAutoNum type="arabicPeriod" startAt="17"/>
            </a:pPr>
            <a:r>
              <a:rPr lang="en-US" b="1" dirty="0"/>
              <a:t>Description:</a:t>
            </a:r>
            <a:r>
              <a:rPr lang="en-US" dirty="0"/>
              <a:t> Commands are generated from the playbook to confirm the alert, identify the scope, and execute response actions. This can include blocking offending IPs, resetting states, and triggering password resets.</a:t>
            </a:r>
          </a:p>
          <a:p>
            <a:pPr>
              <a:buFont typeface="+mj-lt"/>
              <a:buAutoNum type="arabicPeriod" startAt="17"/>
            </a:pPr>
            <a:r>
              <a:rPr lang="en-US" b="1" dirty="0"/>
              <a:t>Customer Value:</a:t>
            </a:r>
            <a:r>
              <a:rPr lang="en-US" dirty="0"/>
              <a:t> Automated response actions reduce the time to mitigate threats, limiting potential damage and improving overall security posture.</a:t>
            </a:r>
          </a:p>
          <a:p>
            <a:pPr>
              <a:buFont typeface="+mj-lt"/>
              <a:buAutoNum type="arabicPeriod" startAt="17"/>
            </a:pPr>
            <a:endParaRPr lang="en-US" dirty="0"/>
          </a:p>
          <a:p>
            <a:r>
              <a:rPr lang="en-US" b="1" dirty="0"/>
              <a:t>Transition:</a:t>
            </a:r>
            <a:endParaRPr lang="en-US" dirty="0"/>
          </a:p>
          <a:p>
            <a:pPr>
              <a:buFont typeface="+mj-lt"/>
              <a:buAutoNum type="arabicPeriod" startAt="19"/>
            </a:pPr>
            <a:r>
              <a:rPr lang="en-US" dirty="0"/>
              <a:t>Finally, we generate an incident summary report.</a:t>
            </a:r>
          </a:p>
          <a:p>
            <a:pPr>
              <a:buFont typeface="+mj-lt"/>
              <a:buAutoNum type="arabicPeriod" startAt="19"/>
            </a:pPr>
            <a:endParaRPr lang="en-US" dirty="0"/>
          </a:p>
          <a:p>
            <a:r>
              <a:rPr lang="en-US" b="1" dirty="0"/>
              <a:t>Incident Summary Report:</a:t>
            </a:r>
            <a:endParaRPr lang="en-US" dirty="0"/>
          </a:p>
          <a:p>
            <a:pPr>
              <a:buFont typeface="+mj-lt"/>
              <a:buAutoNum type="arabicPeriod" startAt="20"/>
            </a:pPr>
            <a:r>
              <a:rPr lang="en-US" b="1" dirty="0"/>
              <a:t>Description:</a:t>
            </a:r>
            <a:r>
              <a:rPr lang="en-US" dirty="0"/>
              <a:t> A detailed report summarizing the incident and the actions taken is generated for the analyst to review.</a:t>
            </a:r>
          </a:p>
          <a:p>
            <a:pPr>
              <a:buFont typeface="+mj-lt"/>
              <a:buAutoNum type="arabicPeriod" startAt="20"/>
            </a:pPr>
            <a:r>
              <a:rPr lang="en-US" b="1" dirty="0"/>
              <a:t>Customer Value:</a:t>
            </a:r>
            <a:r>
              <a:rPr lang="en-US" dirty="0"/>
              <a:t> Providing a comprehensive summary allows security analysts to quickly understand what happened, why it happened, and what actions were taken, facilitating faster decision-making and post-incident analysis.</a:t>
            </a:r>
          </a:p>
          <a:p>
            <a:pPr>
              <a:buFont typeface="+mj-lt"/>
              <a:buAutoNum type="arabicPeriod" startAt="20"/>
            </a:pPr>
            <a:endParaRPr lang="en-US" dirty="0"/>
          </a:p>
          <a:p>
            <a:r>
              <a:rPr lang="en-US" b="1" dirty="0"/>
              <a:t>Conclusion:</a:t>
            </a:r>
            <a:endParaRPr lang="en-US" dirty="0"/>
          </a:p>
          <a:p>
            <a:pPr>
              <a:buFont typeface="+mj-lt"/>
              <a:buAutoNum type="arabicPeriod" startAt="22"/>
            </a:pPr>
            <a:r>
              <a:rPr lang="en-US" dirty="0"/>
              <a:t>Our Tier 0 Generative AI process is designed to enhance our security operations by automating many of the time-consuming tasks involved in incident response.</a:t>
            </a:r>
          </a:p>
          <a:p>
            <a:pPr>
              <a:buFont typeface="+mj-lt"/>
              <a:buAutoNum type="arabicPeriod" startAt="22"/>
            </a:pPr>
            <a:r>
              <a:rPr lang="en-US" dirty="0"/>
              <a:t>This not only improves efficiency but also ensures a more consistent and tailored response to security incidents.</a:t>
            </a:r>
          </a:p>
          <a:p>
            <a:pPr>
              <a:buFont typeface="+mj-lt"/>
              <a:buAutoNum type="arabicPeriod" startAt="22"/>
            </a:pPr>
            <a:r>
              <a:rPr lang="en-US" dirty="0"/>
              <a:t>As we continue to develop and refine this technology, we aim to provide our clients with the most advanced and effective security solutions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818E3-3E62-5A4C-8583-F2249F36AD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7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66313AA-B3C7-66C9-AE76-4CB4FE8A1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9815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D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01463C5-E22A-5A8E-64DC-B9922AC1B86D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BF352-72DC-D3E1-1CE3-B5E16DDF599B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B0439-722D-5F3A-1AB3-ADC081C5C3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4561283-7F0A-5932-9000-ADFCC6024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2C0499A-1B25-19BB-756F-054BF2E9C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55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P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01463C5-E22A-5A8E-64DC-B9922AC1B86D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81D08-E5FA-D06B-5FAE-14BDE2A153E4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1832D-A38E-A391-B2BF-013154B578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3B32EC9-C5E6-1190-A511-F65106FCE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3C0A5BB-1BAE-35DB-6F6E-34FFB718F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19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986D4A3B-C409-2838-2394-33A8BE04F0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A4354F9B-A48A-BD3B-C46E-28180EE4EBDF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B64B9-FD51-F0FC-F7AD-397D14F120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3E25E-1159-9324-E4B0-423E4E567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DF693C7-30E6-D38C-3125-125B78D4D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950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rder Divider Th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7325FC-81EF-F620-A710-C534D697B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"/>
          </a:blip>
          <a:srcRect/>
          <a:stretch/>
        </p:blipFill>
        <p:spPr>
          <a:xfrm>
            <a:off x="2514601" y="2790335"/>
            <a:ext cx="10296533" cy="4628774"/>
          </a:xfrm>
          <a:prstGeom prst="rect">
            <a:avLst/>
          </a:prstGeom>
        </p:spPr>
      </p:pic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A4354F9B-A48A-BD3B-C46E-28180EE4EBDF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29FA2-A729-26BB-7ACD-B0FBB0869A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216C81-5B73-4A98-B66E-1E49402F6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D5CD5D-62D0-115F-A09F-EEF1E7DCB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2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Short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10972800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F65540DC-1132-14B2-ED40-F6A9AEC4D68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E5F6-CE5C-EACE-4468-CBB3C5845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10E-E560-E5B5-05C6-4BE31FE52D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E1C1521-2D52-3ADE-DE0E-3E58896AE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5EAB0D4-86FF-93B2-2C45-79113118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93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Short Title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F65540DC-1132-14B2-ED40-F6A9AEC4D68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E5F6-CE5C-EACE-4468-CBB3C5845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1A4CEF-A15D-796D-89E3-2B25D7E81C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5307256" cy="4583325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B43409-297C-9D1C-DF7A-CCB4B5A4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485900"/>
            <a:ext cx="5307256" cy="4583325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393D7-D633-2AE2-C6F0-15FE03CD79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03A8498-A97E-83FD-28C5-0925C46CE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709D6B6F-E7D2-40D5-B27E-1CD7A8034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46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Long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77060"/>
            <a:ext cx="10972800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EA4CADC5-BC6A-8411-B9D5-2BEF838BCF73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E9D1A-939F-C836-83F0-316B5764F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3CA8-2B66-F37E-E726-751C75BD8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FCD73F8-D82D-0C6D-2D44-2FE57131E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5C6C20-9C60-A62D-CEDC-EBCF00CEB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960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Long Title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EA4CADC5-BC6A-8411-B9D5-2BEF838BCF73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D04C6CC-E802-DC04-3FAB-86F63847D2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78225"/>
            <a:ext cx="5307256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7BD2F1C-8127-6A12-B963-6C38C0E51E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878225"/>
            <a:ext cx="5307256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E8F18-DCAB-6AAC-56AE-8993EB5F5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A610E8-BE1F-7A51-7E2C-3E19326CB6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EBC813-68C1-79BE-613C-AA438B3B2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98164860-95E1-5EE4-F7AD-E1B295B65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58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Tex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9CB53C-D1AD-F10A-F57E-DFD9662A26E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100000">
                <a:schemeClr val="tx2"/>
              </a:gs>
              <a:gs pos="24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5065644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F45A3C4D-92EE-A295-FF5A-2AC1A5338BD9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CC2D4-EBA6-C5C1-91B1-EF250CD76B32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0129A94-57EA-51DD-ACA5-559F0CEE5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0890"/>
            <a:ext cx="5895109" cy="6456218"/>
          </a:xfrm>
          <a:prstGeom prst="rect">
            <a:avLst/>
          </a:prstGeom>
        </p:spPr>
        <p:txBody>
          <a:bodyPr lIns="457200" tIns="457200" rIns="457200" bIns="457200" anchor="ctr"/>
          <a:lstStyle>
            <a:lvl1pPr marL="0" indent="0">
              <a:lnSpc>
                <a:spcPct val="100000"/>
              </a:lnSpc>
              <a:buClr>
                <a:schemeClr val="tx2"/>
              </a:buClr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large text callout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1751-7616-129A-CD94-82A1E4E23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F9EB5-3D22-CB7C-00C2-B887BDD91E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61F459-315D-7F93-9EB4-8C551486D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FFE9D76-B002-03D6-60A8-4A534615A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5067300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703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  <p15:guide id="3" pos="357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Projec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DEF702-55E7-0367-2BC6-0D7DD986BBBD}"/>
              </a:ext>
            </a:extLst>
          </p:cNvPr>
          <p:cNvSpPr/>
          <p:nvPr userDrawn="1"/>
        </p:nvSpPr>
        <p:spPr>
          <a:xfrm>
            <a:off x="0" y="0"/>
            <a:ext cx="8780834" cy="6858000"/>
          </a:xfrm>
          <a:prstGeom prst="rect">
            <a:avLst/>
          </a:prstGeom>
          <a:gradFill>
            <a:gsLst>
              <a:gs pos="0">
                <a:srgbClr val="8E1E3E"/>
              </a:gs>
              <a:gs pos="100000">
                <a:srgbClr val="FF772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78F729F-02F5-D843-CBDC-A4421442D9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17AD6-898B-8DF8-DAF1-75531F823E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57372"/>
            <a:ext cx="980786" cy="74679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77653A-F9B7-498A-D64D-8B069F436D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sp>
        <p:nvSpPr>
          <p:cNvPr id="18" name="Round Single Corner Rectangle 17">
            <a:extLst>
              <a:ext uri="{FF2B5EF4-FFF2-40B4-BE49-F238E27FC236}">
                <a16:creationId xmlns:a16="http://schemas.microsoft.com/office/drawing/2014/main" id="{5F20FF64-D984-9E59-8505-E8FC6779EA8F}"/>
              </a:ext>
            </a:extLst>
          </p:cNvPr>
          <p:cNvSpPr/>
          <p:nvPr userDrawn="1"/>
        </p:nvSpPr>
        <p:spPr>
          <a:xfrm flipV="1">
            <a:off x="200890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86AD15-F465-D857-4F3F-4F0DF4DE5A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52332C3-583C-1A4F-68D1-0392849D0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0E238EFC-0E70-0E19-F6E0-7A28309B8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5300"/>
            <a:ext cx="6705600" cy="703562"/>
          </a:xfrm>
          <a:prstGeom prst="rect">
            <a:avLst/>
          </a:prstGeom>
        </p:spPr>
        <p:txBody>
          <a:bodyPr lIns="0" rIns="0"/>
          <a:lstStyle>
            <a:lvl1pPr>
              <a:defRPr sz="2400" b="1" spc="1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7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orient="horz" pos="3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24AAC42D-C251-3CCC-03E2-C3BE0DEE2EB1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E5AB-3914-9C1F-6343-D77E5DB92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F19447C-F063-AE8C-280F-52FF4C0FE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91677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  <p15:guide id="3" orient="horz" pos="38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Projec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wave of dots&#10;&#10;Description automatically generated">
            <a:extLst>
              <a:ext uri="{FF2B5EF4-FFF2-40B4-BE49-F238E27FC236}">
                <a16:creationId xmlns:a16="http://schemas.microsoft.com/office/drawing/2014/main" id="{513155C6-8EC9-6590-6173-D259563733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25869"/>
            <a:ext cx="12192000" cy="323213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1F736A0-7FE1-92EC-4684-B643BA827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91835"/>
            <a:ext cx="6705600" cy="707027"/>
          </a:xfrm>
          <a:prstGeom prst="rect">
            <a:avLst/>
          </a:prstGeom>
        </p:spPr>
        <p:txBody>
          <a:bodyPr wrap="square" lIns="0" rIns="0" anchor="b"/>
          <a:lstStyle>
            <a:lvl1pPr marL="0" indent="0">
              <a:buNone/>
              <a:defRPr sz="2400" b="1" i="0" kern="1400" spc="120" baseline="0">
                <a:solidFill>
                  <a:srgbClr val="0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PROJECT HEADLINE TEXT CAN BE INSERTED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77653A-F9B7-498A-D64D-8B069F436D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tabLst>
                <a:tab pos="1711325" algn="l"/>
              </a:tabLst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1D721B-C89B-05F5-1258-8AE1E76096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775099"/>
            <a:ext cx="980771" cy="74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12D3B8-86FD-64AB-A009-BB93A79E92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5F62CC9-DFDF-CF85-897F-7342FC32F6D0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240962-59FB-7DB5-16CB-FE130384A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7C74C5A-91F9-32F2-E140-047AA830B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7137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rder 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wave of dots&#10;&#10;Description automatically generated">
            <a:extLst>
              <a:ext uri="{FF2B5EF4-FFF2-40B4-BE49-F238E27FC236}">
                <a16:creationId xmlns:a16="http://schemas.microsoft.com/office/drawing/2014/main" id="{513155C6-8EC9-6590-6173-D259563733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25869"/>
            <a:ext cx="12192000" cy="323213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1F736A0-7FE1-92EC-4684-B643BA827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91835"/>
            <a:ext cx="6705600" cy="707027"/>
          </a:xfrm>
          <a:prstGeom prst="rect">
            <a:avLst/>
          </a:prstGeom>
        </p:spPr>
        <p:txBody>
          <a:bodyPr wrap="square" lIns="0" rIns="0" anchor="b"/>
          <a:lstStyle>
            <a:lvl1pPr marL="0" indent="0">
              <a:buNone/>
              <a:defRPr sz="2400" b="1" i="0" kern="1400" spc="120" baseline="0">
                <a:solidFill>
                  <a:srgbClr val="0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PROJECT HEADLINE TEXT CAN BE INSERTED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2D3B8-86FD-64AB-A009-BB93A79E9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5F62CC9-DFDF-CF85-897F-7342FC32F6D0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240962-59FB-7DB5-16CB-FE130384A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7C74C5A-91F9-32F2-E140-047AA830B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31392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EFF66C4-9037-B915-D777-77812C1749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70" y="2219686"/>
            <a:ext cx="3567244" cy="1759189"/>
          </a:xfrm>
          <a:prstGeom prst="rect">
            <a:avLst/>
          </a:prstGeom>
        </p:spPr>
      </p:pic>
      <p:sp>
        <p:nvSpPr>
          <p:cNvPr id="7" name="Round Single Corner Rectangle 1">
            <a:extLst>
              <a:ext uri="{FF2B5EF4-FFF2-40B4-BE49-F238E27FC236}">
                <a16:creationId xmlns:a16="http://schemas.microsoft.com/office/drawing/2014/main" id="{EC7F536B-A1B2-560E-D973-6DB75F14E126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18BF39-BDFF-947B-8306-8276137C9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pic>
        <p:nvPicPr>
          <p:cNvPr id="4" name="Picture 3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B1B72F98-F77C-05EA-23E1-901BD86F0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rder Title Data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CD2F20-FD7B-A43B-A0B4-7F761A1056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8580" y="0"/>
            <a:ext cx="4383420" cy="6858000"/>
          </a:xfrm>
          <a:prstGeom prst="rect">
            <a:avLst/>
          </a:prstGeom>
        </p:spPr>
      </p:pic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521F0174-3C76-494F-5B58-405A1FA38AEB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8B6D9B3-E6E2-8409-C99B-D6247D18F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39" y="3429000"/>
            <a:ext cx="6629361" cy="763867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D3A4D10-5952-5D04-6574-C63A78005F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39" y="2543240"/>
            <a:ext cx="6629361" cy="885760"/>
          </a:xfrm>
          <a:prstGeom prst="rect">
            <a:avLst/>
          </a:prstGeom>
        </p:spPr>
        <p:txBody>
          <a:bodyPr lIns="0" tIns="274320" rIns="0" bIns="274320" anchor="ctr"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F88C4-5292-6ADB-D422-E06E3BA29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468560"/>
            <a:ext cx="980786" cy="74679"/>
          </a:xfrm>
          <a:prstGeom prst="rect">
            <a:avLst/>
          </a:prstGeom>
        </p:spPr>
      </p:pic>
      <p:pic>
        <p:nvPicPr>
          <p:cNvPr id="12" name="Picture 11" descr="A picture containing font, graphics, logo, text&#10;&#10;Description automatically generated">
            <a:extLst>
              <a:ext uri="{FF2B5EF4-FFF2-40B4-BE49-F238E27FC236}">
                <a16:creationId xmlns:a16="http://schemas.microsoft.com/office/drawing/2014/main" id="{16C9E968-20E3-B328-5EFD-CA89289732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33" y="5538968"/>
            <a:ext cx="1515129" cy="518932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0626995-D145-774A-0F43-EEF9B7F97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8459B-7323-1262-59E6-75080ECD54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133" y="217231"/>
            <a:ext cx="6634867" cy="2251328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4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1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5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rder Short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F65540DC-1132-14B2-ED40-F6A9AEC4D68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E5F6-CE5C-EACE-4468-CBB3C5845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10E-E560-E5B5-05C6-4BE31FE52D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E1C1521-2D52-3ADE-DE0E-3E58896AE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5EAB0D4-86FF-93B2-2C45-79113118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63F6B7-6AD6-52B0-0FE0-428D4B9866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599" y="1485900"/>
            <a:ext cx="10972801" cy="456821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041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orient="horz" pos="381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32FC1CB-5D4D-5D11-8D49-997594465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63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0A0DA-3D29-B99C-726D-19017C725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37230F-CDE4-056F-6A0F-AEB53436A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978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81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or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D583168F-9354-2B8A-7EA3-ED7A2EC25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A6C9DB07-8CC4-2F78-1B0B-F5F128ADC8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285212"/>
            <a:ext cx="10972798" cy="7638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D123D215-C71C-6B88-E572-DEA8386215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3720247"/>
            <a:ext cx="10972799" cy="3998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5A93C-A4F1-F43A-8D70-D4F9CFDD5D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544" y="5538968"/>
            <a:ext cx="1515131" cy="518932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B88D557-4B66-9487-B7E2-9B26F7E41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708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3704A4C-CE50-DE1F-F5C5-E73F5D05C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039024"/>
            <a:ext cx="10972799" cy="2098729"/>
          </a:xfrm>
          <a:prstGeom prst="rect">
            <a:avLst/>
          </a:prstGeom>
        </p:spPr>
        <p:txBody>
          <a:bodyPr lIns="0" rIns="0" anchor="b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9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DB72F6-A30E-D5AA-25AE-2B959ACBDD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8580" y="0"/>
            <a:ext cx="438341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A8FC395-791F-F7D1-1014-48A76B3777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39" y="3429000"/>
            <a:ext cx="6629361" cy="763867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167BAD8-67E4-EB92-C87F-0864CA0EEA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39" y="2543240"/>
            <a:ext cx="6629361" cy="885760"/>
          </a:xfrm>
          <a:prstGeom prst="rect">
            <a:avLst/>
          </a:prstGeom>
        </p:spPr>
        <p:txBody>
          <a:bodyPr lIns="0" tIns="274320" rIns="0" bIns="274320" anchor="ctr"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B8CEC5-4877-9F22-CA01-0D4B14206B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468560"/>
            <a:ext cx="980786" cy="74679"/>
          </a:xfrm>
          <a:prstGeom prst="rect">
            <a:avLst/>
          </a:prstGeom>
        </p:spPr>
      </p:pic>
      <p:pic>
        <p:nvPicPr>
          <p:cNvPr id="3" name="Picture 2" descr="A picture containing font, graphics, logo, text&#10;&#10;Description automatically generated">
            <a:extLst>
              <a:ext uri="{FF2B5EF4-FFF2-40B4-BE49-F238E27FC236}">
                <a16:creationId xmlns:a16="http://schemas.microsoft.com/office/drawing/2014/main" id="{1779A604-A876-F4E0-E81F-BC93A1E6FB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33" y="5538968"/>
            <a:ext cx="1515129" cy="51893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413A2F-BFC0-C088-4FF7-DF5E91A93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F476C9D-8974-1168-8DD7-068463D79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6629400" cy="2468559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4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2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56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Our Team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ECCA7E-3F11-76C2-B519-25D36758D86F}"/>
              </a:ext>
            </a:extLst>
          </p:cNvPr>
          <p:cNvSpPr txBox="1">
            <a:spLocks/>
          </p:cNvSpPr>
          <p:nvPr userDrawn="1"/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OUR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D1181-3551-51A2-5B83-7DC27B753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085F1429-8599-F231-A86F-E3CCA3F821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64329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BC49035-9193-E1C2-FE74-822CA8DFE6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328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0C22985-7E05-F971-1EF7-0B8EE7BB9D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4328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85A6E1B3-4354-AF60-79DF-007D30CE82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50604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C205461-879C-22F7-6AB4-61B978377D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0603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09C41E-F7D7-EADE-61E1-6D16584B71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50603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0BD91124-C0B1-0DEA-A8D3-EF41C9AE50F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39276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AF62C6C-5D76-CCA0-78F3-DB4E22FDA3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9275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651CAD9-5481-A961-0070-7FC1F84969F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9275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4244D-C225-62DA-64CD-ABBA51A8D9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F288CA-1D3C-C25F-319F-E17650B9B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192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r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11DFD7F3-DF3C-54A4-266C-C7C7A7AA3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9CCCBA4D-ACE5-6630-A33E-DD2C4A2396A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DCCDA5-0278-C748-9EB7-351D9715C1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285212"/>
            <a:ext cx="10972798" cy="7638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B0D20D5-A6D3-BC42-3827-8D2EFD324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3720247"/>
            <a:ext cx="10972799" cy="3998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30568-3396-863E-9CA5-8A4A98C7A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544" y="5538968"/>
            <a:ext cx="1515131" cy="518932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218069C-1729-719B-0FF4-F3383D8ED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5D214-4784-2548-D742-0B78607D5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022310"/>
            <a:ext cx="10972799" cy="2074588"/>
          </a:xfrm>
          <a:prstGeom prst="rect">
            <a:avLst/>
          </a:prstGeom>
        </p:spPr>
        <p:txBody>
          <a:bodyPr anchor="b"/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5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Our Team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88C5E57-9E39-41EA-CA40-43754682EF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34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68FA4C-4219-C8D7-A09B-63F91FBE5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34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7EBC68D-8062-2D1E-10A9-C9289C1BD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34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D5F8D-64EB-8D02-5459-3FE05992F3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1EDF562-3BBA-5F0C-4901-D4CBCB482011}"/>
              </a:ext>
            </a:extLst>
          </p:cNvPr>
          <p:cNvSpPr txBox="1">
            <a:spLocks/>
          </p:cNvSpPr>
          <p:nvPr userDrawn="1"/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OUR TEAM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3A00EF0-9097-3544-C668-2DCE7CA68C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60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2F04DF4-C504-56BB-A1DC-1867BBEC8D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60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503CD12-3A29-F504-815C-953C7B2F3E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60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2F952B1E-5BDA-1F82-3910-4509B3B608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68637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6A7149C-802D-DFA7-6E44-DA46872EBB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86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3E6CBBA-4453-E2D1-4E68-BA6096C9A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686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03779C5A-4D87-01EC-CB4E-F6EECB0A9A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212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33E119-AA6B-85CC-9066-383F9B2D08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12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FF92E9C-452A-FBBE-5E9A-EDA69CC2DB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12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98E65AAB-B6D9-DED3-74BC-790DF3EC115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738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A3A61A3-9D4B-558F-5ABB-6200019845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738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B37C27-76E9-AAE9-044B-F9A63C3EA1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738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16297241-9622-2B42-2CCC-63D68032A6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160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6CF3DF5-B392-68D8-518E-FDF2BA312D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160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4B0A84B-37B6-A02C-1A4C-D76DCF1BE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60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id="{DEF66B6A-868C-C991-7457-3CD15E59171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686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C851D56-E1AD-EF05-2655-9559EDFFF1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86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0CDBF21-0B0B-AD25-EC34-54C7318F3E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686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D9AFD609-AD0A-3846-91A3-A6CC33AE648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1212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2FD4260-38D0-E988-216A-31EAD665414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212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0C56118-CC44-F55D-9420-B6709923D5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212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D5BD96AB-2CB4-6751-E859-A64CCD13D5A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873837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D1F826-08DE-AD87-6439-272BCC41A87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73836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33DF3B0F-A236-189B-E1BF-AECA374555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73836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CE5A0037-D3AF-13C5-55D7-E24680C9062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863437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6B75D1DE-B614-08A8-4330-ADF25CD4F8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63436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40DFBEC6-F887-EC24-350E-6CC75E5EAE2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63436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3D648-0075-ACB7-F7F1-6394F195BD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BE99E5-0BB4-AEC4-3C0B-00A57F6EB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467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1D326-F48E-61B2-54E6-D0B15D53DBF6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6BA2D-C169-557B-AB71-E6BFCD1115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518FBF-E000-4E85-36F0-E2A023C93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4B83A47E-EE39-6D82-8547-443A3CA6C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25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84214-061E-545C-0C50-0C737BEFF855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60E11-2A96-DF0A-892B-9CFCAC1D09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8B84765-52D0-DF23-90E0-4EE2E2530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4917621-8E7D-56AE-6528-ECC4445A1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4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E83EE-C109-3CF9-FCA0-1667D6CA1347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866C9A-DE2F-F96D-B721-1E3483FFD2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48988394-FF85-0C97-CC46-D5AD7440F9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559C5-E6DC-1C86-011F-485CE42459CC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A82D7-AB06-1EA4-7A04-54454E1AF3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D7D7EA-27E1-5C34-8843-EA723B1D9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96A6541E-C767-3F7F-89DA-183A601AA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23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D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CBF352-72DC-D3E1-1CE3-B5E16DDF599B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B140E-A59D-AF6D-DFC0-30E8A3EE5F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AE36F32-8900-3676-F44F-385247767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3B5D084-EF49-DFAC-900C-E258A61BA0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405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P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81D08-E5FA-D06B-5FAE-14BDE2A153E4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374B7E-B39E-68D7-E54D-FBF3A1BD5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6CB51D-662A-0611-0252-65B8B1601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05D0833-50FE-548A-F916-F907B3FF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26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E0D31-AE2B-B5E6-37EA-13FFBF70E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E3FB8EE-5F61-C8CF-64E4-1D172764C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pic>
        <p:nvPicPr>
          <p:cNvPr id="5" name="Picture 4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BDC3BC45-AEA7-9C04-95F4-1953A217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5CD4B506-CB4C-CE80-7F69-6E47D5D7E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89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Border Divider Th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7325FC-81EF-F620-A710-C534D697B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"/>
          </a:blip>
          <a:srcRect/>
          <a:stretch/>
        </p:blipFill>
        <p:spPr>
          <a:xfrm>
            <a:off x="2514601" y="2790335"/>
            <a:ext cx="10296533" cy="46287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833BF3-34A6-78F8-9562-A02B08FCD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2214F-DF16-6096-AF12-90648131C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ED16D47-780A-46CA-0099-B691616D44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6255002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0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Divider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77440D-5F15-9705-3126-5CD96A99E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D8C397-0476-81AC-FA9C-F3FA525779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8E870-303A-843E-C004-D51376E40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B2B9E76-993A-3941-39E5-9A13083C4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4876800" cy="6255002"/>
          </a:xfrm>
          <a:prstGeom prst="rect">
            <a:avLst/>
          </a:prstGeom>
        </p:spPr>
        <p:txBody>
          <a:bodyPr lIns="0" rIns="0" anchor="ctr"/>
          <a:lstStyle>
            <a:lvl1pPr algn="l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6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Our Team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8D124A2E-5F11-5EF0-E6B4-40E7F0FCD7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64329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CORPORATE HEADSHOT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FF297-7223-1A5B-0D91-0421E8805A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328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E1C7C26-C11A-93C6-5248-7DD0720C8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4328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7FC966E0-FA09-17FE-6512-3DAB01ACD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50604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75091E7-F344-EBA2-47AA-D5803BF73C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0603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36C7D9B-DB89-CFCB-1B84-BFAC5C224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50603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E2CD0A39-65FF-9402-1B6A-394406C5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39276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1D6BF6A-3D94-21EF-6070-4B3DE1776C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9275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2A2A27C-7550-C5C5-421C-BC76E13390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9275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ECCA7E-3F11-76C2-B519-25D36758D86F}"/>
              </a:ext>
            </a:extLst>
          </p:cNvPr>
          <p:cNvSpPr txBox="1">
            <a:spLocks/>
          </p:cNvSpPr>
          <p:nvPr userDrawn="1"/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18288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OUR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D1181-3551-51A2-5B83-7DC27B753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81BE7BF1-182D-1B02-5EB5-8DC8B7CDA6FD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AA3E4-A58C-70A1-ECFD-14EAC470A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4957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67A98E-CD88-735C-680B-7C23268EC7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149" y="6255002"/>
            <a:ext cx="727362" cy="25003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77440D-5F15-9705-3126-5CD96A99E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2663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Small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32EA0-D34C-7794-5641-5CAC8E2E7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0"/>
          <a:lstStyle>
            <a:lvl1pPr marL="0" indent="0">
              <a:buNone/>
              <a:defRPr sz="3200" b="1" i="0" kern="1400" spc="1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SHORT HEADLINE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39D5C-0E64-1F37-B8B3-64D47AD58A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10972800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AD5CD-AA22-07EB-3B35-5D11462F5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FE1275A-B3FA-3FDD-87F3-C86B51F03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56246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Small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32EA0-D34C-7794-5641-5CAC8E2E7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0"/>
          <a:lstStyle>
            <a:lvl1pPr marL="0" indent="0">
              <a:buNone/>
              <a:defRPr sz="3200" b="1" i="0" kern="1400" spc="1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SHORT HEADLINE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39D5C-0E64-1F37-B8B3-64D47AD58A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19A6D9E-73A3-2A47-020E-EECA3CB76F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5307256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C8ED94-0608-ED0F-7921-812EFC1B53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485900"/>
            <a:ext cx="5307256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BA99C-29DA-6480-6C01-4724185A1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3F1DC3A-A258-E37D-B13C-6E544D82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1075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Call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CDB09D-0F3A-BC90-3C59-A9D2E0906B1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100000">
                <a:schemeClr val="tx2"/>
              </a:gs>
              <a:gs pos="24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4F82919-8CF6-6FDC-F00C-FB8CEE48BA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91835"/>
            <a:ext cx="4876800" cy="554183"/>
          </a:xfrm>
          <a:prstGeom prst="rect">
            <a:avLst/>
          </a:prstGeom>
        </p:spPr>
        <p:txBody>
          <a:bodyPr wrap="square" lIns="0" rIns="0"/>
          <a:lstStyle>
            <a:lvl1pPr marL="0" indent="0">
              <a:buNone/>
              <a:defRPr sz="3200" b="1" i="0" kern="1400" spc="1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SHORT HEADLINE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FF20D3-E0AC-8A2B-9C84-98BDFC772F4F}"/>
              </a:ext>
            </a:extLst>
          </p:cNvPr>
          <p:cNvSpPr txBox="1"/>
          <p:nvPr userDrawn="1"/>
        </p:nvSpPr>
        <p:spPr>
          <a:xfrm>
            <a:off x="11535484" y="6395498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42EC281-2F81-8A8E-353E-DDBFCC3E8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0890"/>
            <a:ext cx="5895109" cy="6456218"/>
          </a:xfrm>
          <a:prstGeom prst="rect">
            <a:avLst/>
          </a:prstGeom>
        </p:spPr>
        <p:txBody>
          <a:bodyPr lIns="457200" tIns="457200" rIns="457200" bIns="457200" anchor="ctr"/>
          <a:lstStyle>
            <a:lvl1pPr marL="0" indent="0">
              <a:lnSpc>
                <a:spcPct val="100000"/>
              </a:lnSpc>
              <a:buClr>
                <a:schemeClr val="tx2"/>
              </a:buClr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large text callout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DF214-2AE9-6954-D5A3-59E1E6ECA7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2C8BD29-568B-2669-7834-529478C94F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4876800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A2FF9-E6DB-70AF-FDCA-047DDDF88C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57E37D-D702-E1D5-0C6E-D00B0E50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2559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orient="horz" pos="93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Long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66900"/>
            <a:ext cx="10972800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FEB90-7681-E64B-A3A3-54D0FAEA24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1EE26-6BE5-985D-D193-689EA7FF60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B54490-245C-09CF-2CD5-F86F67483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66D858B-20F4-A11D-7104-A1CD44C39E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82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Title Long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7419C9-0935-CFB4-A77D-FC9D1EBD44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C3DBE8-7CAE-5D6E-9175-0A213F5F95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66900"/>
            <a:ext cx="5307256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397CED3-4E71-5510-B491-A3E7EB06D5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866900"/>
            <a:ext cx="5307256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323E-A9C9-D3E4-0DC1-2C0CBEECFE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AE7317-88E0-445C-2AF6-78F7C3640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EB27F02-BBAB-A599-4809-F441DA282E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61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Projec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DEF702-55E7-0367-2BC6-0D7DD986BBBD}"/>
              </a:ext>
            </a:extLst>
          </p:cNvPr>
          <p:cNvSpPr/>
          <p:nvPr userDrawn="1"/>
        </p:nvSpPr>
        <p:spPr>
          <a:xfrm>
            <a:off x="0" y="0"/>
            <a:ext cx="8780834" cy="6858000"/>
          </a:xfrm>
          <a:prstGeom prst="rect">
            <a:avLst/>
          </a:prstGeom>
          <a:gradFill>
            <a:gsLst>
              <a:gs pos="0">
                <a:srgbClr val="8E1E3E"/>
              </a:gs>
              <a:gs pos="100000">
                <a:srgbClr val="FF772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78F729F-02F5-D843-CBDC-A4421442D9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17AD6-898B-8DF8-DAF1-75531F823E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57372"/>
            <a:ext cx="980786" cy="74679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77653A-F9B7-498A-D64D-8B069F436D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FDEE468-8C3E-57EB-C3CA-1E7A706172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E7C8980-B6D7-264E-4152-7851AE37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F4D27226-92CC-B8CD-E35D-D4FD52696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5300"/>
            <a:ext cx="6705600" cy="703562"/>
          </a:xfrm>
          <a:prstGeom prst="rect">
            <a:avLst/>
          </a:prstGeom>
        </p:spPr>
        <p:txBody>
          <a:bodyPr lIns="0" rIns="0"/>
          <a:lstStyle>
            <a:lvl1pPr>
              <a:defRPr sz="2400" b="1" spc="1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95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Projec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1F736A0-7FE1-92EC-4684-B643BA827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91835"/>
            <a:ext cx="6705600" cy="707027"/>
          </a:xfrm>
          <a:prstGeom prst="rect">
            <a:avLst/>
          </a:prstGeom>
        </p:spPr>
        <p:txBody>
          <a:bodyPr wrap="square" lIns="0" rIns="0" anchor="b"/>
          <a:lstStyle>
            <a:lvl1pPr marL="0" indent="0">
              <a:buNone/>
              <a:defRPr sz="2400" b="1" i="0" kern="1400" spc="120" baseline="0">
                <a:solidFill>
                  <a:srgbClr val="0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PROJECT HEADLINE TEXT CAN BE INSERTED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BD8F14-F84B-6155-EDB7-44342BCA70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77653A-F9B7-498A-D64D-8B069F436D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tabLst>
                <a:tab pos="1711325" algn="l"/>
              </a:tabLst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1D721B-C89B-05F5-1258-8AE1E7609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775099"/>
            <a:ext cx="980771" cy="74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12D3B8-86FD-64AB-A009-BB93A79E92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F78FB27-FD02-C363-1BB2-AD294E329C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602B901-FF1B-F0A1-D763-7A617C4AF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85018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rd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BD0F927C-7334-013A-7374-3240E2D97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70" y="2219686"/>
            <a:ext cx="3567244" cy="1759189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AFB781A-AD61-5FED-8207-1F422794F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707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pic>
        <p:nvPicPr>
          <p:cNvPr id="5" name="Picture 4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CAAA5B5E-4FC5-326A-B671-598BB1EC3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20247"/>
            <a:ext cx="12192000" cy="31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1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879B83C-D009-1904-64E0-803A511ED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707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6854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Our Team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88C5E57-9E39-41EA-CA40-43754682EF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34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68FA4C-4219-C8D7-A09B-63F91FBE5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34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7EBC68D-8062-2D1E-10A9-C9289C1BD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34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3A00EF0-9097-3544-C668-2DCE7CA68C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60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2F04DF4-C504-56BB-A1DC-1867BBEC8D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60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503CD12-3A29-F504-815C-953C7B2F3E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60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2F952B1E-5BDA-1F82-3910-4509B3B608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68637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6A7149C-802D-DFA7-6E44-DA46872EBB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86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3E6CBBA-4453-E2D1-4E68-BA6096C9A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686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03779C5A-4D87-01EC-CB4E-F6EECB0A9A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212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33E119-AA6B-85CC-9066-383F9B2D08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12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FF92E9C-452A-FBBE-5E9A-EDA69CC2DB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12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98E65AAB-B6D9-DED3-74BC-790DF3EC115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73838" y="1490623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A3A61A3-9D4B-558F-5ABB-6200019845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73837" y="2986911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B37C27-76E9-AAE9-044B-F9A63C3EA1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73837" y="3430768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16297241-9622-2B42-2CCC-63D68032A6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160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6CF3DF5-B392-68D8-518E-FDF2BA312D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160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4B0A84B-37B6-A02C-1A4C-D76DCF1BE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60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id="{DEF66B6A-868C-C991-7457-3CD15E59171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686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C851D56-E1AD-EF05-2655-9559EDFFF1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86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0CDBF21-0B0B-AD25-EC34-54C7318F3E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686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D9AFD609-AD0A-3846-91A3-A6CC33AE648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121238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2FD4260-38D0-E988-216A-31EAD665414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21237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0C56118-CC44-F55D-9420-B6709923D5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21237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D5BD96AB-2CB4-6751-E859-A64CCD13D5A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873837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D1F826-08DE-AD87-6439-272BCC41A87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73836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33DF3B0F-A236-189B-E1BF-AECA374555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73836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CE5A0037-D3AF-13C5-55D7-E24680C9062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863437" y="3850542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6B75D1DE-B614-08A8-4330-ADF25CD4F8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63436" y="5346830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40DFBEC6-F887-EC24-350E-6CC75E5EAE2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63436" y="5790687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C45B9528-DF40-2B89-159A-276B0DF7BA6E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2CD7934-3283-41B2-FDDC-009D40B5DDA3}"/>
              </a:ext>
            </a:extLst>
          </p:cNvPr>
          <p:cNvSpPr txBox="1">
            <a:spLocks/>
          </p:cNvSpPr>
          <p:nvPr userDrawn="1"/>
        </p:nvSpPr>
        <p:spPr>
          <a:xfrm>
            <a:off x="609600" y="491835"/>
            <a:ext cx="10972800" cy="554183"/>
          </a:xfrm>
          <a:prstGeom prst="rect">
            <a:avLst/>
          </a:prstGeom>
        </p:spPr>
        <p:txBody>
          <a:bodyPr wrap="square" lIns="0" rIns="18288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OUR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50A28-5D7C-1731-79ED-EB9222D6F8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79369"/>
            <a:ext cx="980771" cy="74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9401B5-7FB0-2479-D0F8-8CB302F056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0E09ABD-072A-73B0-E152-A0A19C6BD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79154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749AE17-94A3-08A9-8820-B8F66FFA13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66D40A7-00E1-C7A9-D053-F1D9531F4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2033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A502C-A988-680C-348E-CA2FEA1DDBCF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3" name="Picture 2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06F4BC9-28ED-5607-226E-01D0E1FD89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9DF7136-C8F2-7A96-93C9-D85AD76EA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3765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CD7A2B-98B9-17D9-A2FA-8E00058605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F8AB737B-7F2A-D340-78C4-0A7D580F5F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3720247"/>
            <a:ext cx="10972800" cy="3998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Placeholder Subhead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F54BECA-211F-8D72-7BA8-1FE8C6FB1E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285212"/>
            <a:ext cx="10972799" cy="7638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Presenters/Date</a:t>
            </a: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36B95BE-E1CB-1CCD-F2AC-13F5925FF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0735" y="5541150"/>
            <a:ext cx="1508760" cy="51675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4E7D5E-2B68-2E30-DB6E-2DD5A4B18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7276CB3-8D3B-15BD-4E9A-EBD6B2F10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022310"/>
            <a:ext cx="10972799" cy="2074588"/>
          </a:xfrm>
          <a:prstGeom prst="rect">
            <a:avLst/>
          </a:prstGeom>
        </p:spPr>
        <p:txBody>
          <a:bodyPr anchor="b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2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19ED300-B5FA-0A1B-2379-ABEBAE4242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8580" y="0"/>
            <a:ext cx="438341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3FB3A3E3-44A8-B892-2E5E-3DE598993A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043" y="3429000"/>
            <a:ext cx="6814458" cy="763867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Presenters/Date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71A55D0-7397-FE00-B640-BC654823FC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043" y="2543240"/>
            <a:ext cx="6814458" cy="885760"/>
          </a:xfrm>
          <a:prstGeom prst="rect">
            <a:avLst/>
          </a:prstGeom>
        </p:spPr>
        <p:txBody>
          <a:bodyPr lIns="0" tIns="274320" rIns="0" bIns="274320"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Placeholder Subhead</a:t>
            </a:r>
          </a:p>
        </p:txBody>
      </p:sp>
      <p:pic>
        <p:nvPicPr>
          <p:cNvPr id="3" name="Picture 2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CA030E4-A33B-1057-D43D-413DFEF49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475068"/>
            <a:ext cx="1701700" cy="582832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E5BED6B-BA93-166F-B92D-21C26FFA5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27C193-43AA-F296-315A-A983F47AA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17231"/>
            <a:ext cx="6629400" cy="2251328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4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30681F-6786-CE7B-0E67-FB98B0A43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468561"/>
            <a:ext cx="980784" cy="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4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68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Our Team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8D124A2E-5F11-5EF0-E6B4-40E7F0FCD7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64329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7E632E-26EB-D268-C8F4-447E78BDE7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760" y="1179369"/>
            <a:ext cx="980784" cy="74679"/>
          </a:xfrm>
          <a:prstGeom prst="rect">
            <a:avLst/>
          </a:prstGeom>
        </p:spPr>
      </p:pic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7FC966E0-FA09-17FE-6512-3DAB01ACD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50604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E2CD0A39-65FF-9402-1B6A-394406C5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39276" y="2207927"/>
            <a:ext cx="2290794" cy="22907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ECCA7E-3F11-76C2-B519-25D36758D86F}"/>
              </a:ext>
            </a:extLst>
          </p:cNvPr>
          <p:cNvSpPr txBox="1">
            <a:spLocks/>
          </p:cNvSpPr>
          <p:nvPr userDrawn="1"/>
        </p:nvSpPr>
        <p:spPr>
          <a:xfrm>
            <a:off x="561110" y="491835"/>
            <a:ext cx="11076708" cy="554183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OUR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2075F-E3E1-2B9A-61A3-6E0124DD1749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B1D7FE7-0BDE-301C-7DD3-BB5F6D146B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328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38FBAE-306A-623A-006D-4F9B754E29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4328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E11D675-F27F-855C-0CA2-EAABA84F8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0603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C576B6C-2CF8-14FD-DD65-52A7000927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50603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C7C8EA-78B8-054F-2415-221CFFF3C6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9275" y="4588772"/>
            <a:ext cx="2290794" cy="2221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5F32150-F701-7A4A-4F65-2FB202A4F1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9275" y="4901006"/>
            <a:ext cx="2290794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pic>
        <p:nvPicPr>
          <p:cNvPr id="4" name="Picture 3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996A59-4E3E-5B6B-3C7F-ACE773B3D6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25C7097-9591-0B0F-EF8F-88150DC28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256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Our Team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0275C667-A02B-B3CD-DED7-EDAB48B168B5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D5F8D-64EB-8D02-5459-3FE05992F3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760" y="1179369"/>
            <a:ext cx="980784" cy="7467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1EDF562-3BBA-5F0C-4901-D4CBCB482011}"/>
              </a:ext>
            </a:extLst>
          </p:cNvPr>
          <p:cNvSpPr txBox="1">
            <a:spLocks/>
          </p:cNvSpPr>
          <p:nvPr userDrawn="1"/>
        </p:nvSpPr>
        <p:spPr>
          <a:xfrm>
            <a:off x="561110" y="491835"/>
            <a:ext cx="11076708" cy="554183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400" spc="120" baseline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OUR TEAM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D0BC5A2-0314-0B25-1F9E-7DB7A458B3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3438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6CD6783-DC25-B62C-1915-4BB4C14B8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34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02CAB4-CEF6-51BD-B00C-DE15FF710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34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29E02E68-1516-2D67-6578-77232A3171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6038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25ACDBB-B8C8-F67D-DE0B-A539E1F07C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60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3059BC-919D-51FA-63DD-94FC577EB8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60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39" name="Picture Placeholder 11">
            <a:extLst>
              <a:ext uri="{FF2B5EF4-FFF2-40B4-BE49-F238E27FC236}">
                <a16:creationId xmlns:a16="http://schemas.microsoft.com/office/drawing/2014/main" id="{30C1966C-E66A-C218-FE9E-95AA40CD87A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68637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4A6900D-06B3-9C24-FBA5-B415952A21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86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889CD8E-1F6A-6DCF-221C-8BA684CB28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686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36DC63B4-22D9-58D1-3B32-D7D630802C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21238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89F74E7C-AF43-9FD6-A1E4-FB374B9F54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12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CC4188B-EDC1-CA4D-1410-AE156616B3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12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48" name="Picture Placeholder 11">
            <a:extLst>
              <a:ext uri="{FF2B5EF4-FFF2-40B4-BE49-F238E27FC236}">
                <a16:creationId xmlns:a16="http://schemas.microsoft.com/office/drawing/2014/main" id="{388EAC84-6F9E-26CA-560F-0DAE768DA8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73838" y="1489875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8C0C004E-0B3A-D077-A53D-3C499E409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73837" y="2986163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2990E08-05A2-2D77-9CE1-47C559E999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73837" y="3430020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51" name="Picture Placeholder 11">
            <a:extLst>
              <a:ext uri="{FF2B5EF4-FFF2-40B4-BE49-F238E27FC236}">
                <a16:creationId xmlns:a16="http://schemas.microsoft.com/office/drawing/2014/main" id="{EA05DF5B-7A12-6F94-FAB8-CCDAA3BF115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16038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F92801AB-E8B1-D114-3486-F5EA2D31A5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16037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3B932D7-52D1-50D3-6744-8892FD95F4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6037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54" name="Picture Placeholder 11">
            <a:extLst>
              <a:ext uri="{FF2B5EF4-FFF2-40B4-BE49-F238E27FC236}">
                <a16:creationId xmlns:a16="http://schemas.microsoft.com/office/drawing/2014/main" id="{6AB6E9D7-97B8-6FE8-4FA8-8B41823F87A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68638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3B56C7DF-72AE-1454-D368-5C2AE1DAEB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8637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93D6E136-549C-89EC-5BC5-C1CF6397EE9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68637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57" name="Picture Placeholder 11">
            <a:extLst>
              <a:ext uri="{FF2B5EF4-FFF2-40B4-BE49-F238E27FC236}">
                <a16:creationId xmlns:a16="http://schemas.microsoft.com/office/drawing/2014/main" id="{F3A68291-5789-8F83-BEDF-10B82F64518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121238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AF0797A-799D-74DC-DE97-BA0B5CE7C9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21237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B8FE1E85-9115-FE54-CB07-13CB5EEFA5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21237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60" name="Picture Placeholder 11">
            <a:extLst>
              <a:ext uri="{FF2B5EF4-FFF2-40B4-BE49-F238E27FC236}">
                <a16:creationId xmlns:a16="http://schemas.microsoft.com/office/drawing/2014/main" id="{679CB812-7AE0-068B-9CBA-F873E3FA930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873837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08451843-99D2-9BB9-EFBD-053E78A17B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73836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C5E2F29-7789-CD58-60B4-5649E862BA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73836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63" name="Picture Placeholder 11">
            <a:extLst>
              <a:ext uri="{FF2B5EF4-FFF2-40B4-BE49-F238E27FC236}">
                <a16:creationId xmlns:a16="http://schemas.microsoft.com/office/drawing/2014/main" id="{83950BD2-142C-87A2-1BF0-7077F8B8B78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863437" y="3838720"/>
            <a:ext cx="1454726" cy="14547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lnSpc>
                <a:spcPts val="920"/>
              </a:lnSpc>
              <a:buNone/>
              <a:defRPr sz="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CORPORATE HEADSHOT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4B4C935-39E0-3EF3-70A2-8DF7BB2B760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63436" y="5335008"/>
            <a:ext cx="1454726" cy="464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B4362557-06F4-F68D-5698-E163458C43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63436" y="5778865"/>
            <a:ext cx="1454726" cy="27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0" spc="2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or Role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4C4A3B-2F1A-CAF4-926F-1752DA11414E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4" name="Picture 3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76DCCB-CBD6-2033-D01F-56E7D65898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F82AD-4BBB-5EC9-876A-5738ACD94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55508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1D326-F48E-61B2-54E6-D0B15D53DBF6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E6F3D6DF-D4D1-C506-CEC5-F011FCF8A040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0113B-B0F6-532F-5C23-8449B2998D53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C284D9B-1E8D-36BD-CD1B-3658381CA5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5AF95F-2ED5-BCCE-32A4-B66CEA281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629A7A1-46CD-B691-7C9D-C8839254F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88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84214-061E-545C-0C50-0C737BEFF855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2F99C987-9CB7-B18D-3E2D-929AB87C4C0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25D0-1B18-1767-45D7-BEA973CA0B2C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20019A3-333B-B3AD-5F9E-6B8CF73C5E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6A8C-4BEA-DAD3-2D92-16FA3D21C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14BE7C1-801B-4BD0-D7A0-45251C447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903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E83EE-C109-3CF9-FCA0-1667D6CA1347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2773665A-AB75-6879-BC10-E522681BBD01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140F5-BA80-6C48-CBDD-D925E0FF81E9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EE3F96B-7046-F2BF-8999-A92120803D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37383-D932-11EB-8E79-57E744B57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6518325-6ACF-0E69-8D9F-5A97C143C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9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559C5-E6DC-1C86-011F-485CE42459CC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B8BE64FB-40AB-AE62-44A0-9267ED051E1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BF088-A7FB-0CDB-E369-C066E2ECEC9D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6" name="Picture 5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821E3C7-84E5-2DB2-1EB1-93DFE5C229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49E8EEF-DD3E-AC67-B838-B3D6C211F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297738-5C09-6C83-49D4-AB4E8DB8E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748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B871EE06-47E4-0B99-2AC0-0B3A8C185543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1D326-F48E-61B2-54E6-D0B15D53DBF6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87E286-6683-5CD6-38AC-97D724A9B8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A01339A-2519-A96F-5872-216221046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F26E9E-F3E2-13E3-821A-C257CA02C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65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D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CBF352-72DC-D3E1-1CE3-B5E16DDF599B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13CD9643-D525-DE82-0C3F-F92A1327A084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94BD9-5519-71CE-CB98-27713BCF43FA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FD1CF21-3E01-F3DD-2207-06E38419D9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AB403-6EE3-57C5-821C-141198F40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2063F86-D3AD-C066-355E-CB92F46DB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75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P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81D08-E5FA-D06B-5FAE-14BDE2A153E4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AB4E8A33-34A9-8E5E-8AE0-B94D9AAB80C0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2E754-D3D2-4E1C-699D-BB8650985E95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F56B310-35F7-08F3-41D0-B610CEEA95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EA70-DAF2-3E7B-831B-AEFE64285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2701029-95B2-E71D-0E2B-1EC193178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33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Thi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77C13-C617-3CB0-078C-A61D22EA6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514600" y="2790335"/>
            <a:ext cx="10296536" cy="4628774"/>
          </a:xfrm>
          <a:prstGeom prst="rect">
            <a:avLst/>
          </a:prstGeom>
        </p:spPr>
      </p:pic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B9C8BCE-D823-81BF-B670-534B648361D7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ABE32-54D8-FA3E-B09D-D56D0DCFE31F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5" name="Picture 4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C7E8BA6-2792-1EA8-5C63-20665B03DD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66DDBD1-69A1-91C4-8A08-57F7C27D8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B24EF95-D93C-1BF8-0799-DE1D29E4D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260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F1D88B41-4AEF-3F3E-754A-8DFCA1A69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B9C8BCE-D823-81BF-B670-534B648361D7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ABE32-54D8-FA3E-B09D-D56D0DCFE31F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" name="Picture 1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6CC4149-F4BF-E4CD-8520-1F548AC5CF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3EB9FB-69A3-5FB1-E4F8-60216A561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9FCC6541-EAE8-A6DA-EF5D-D984EF12D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80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77440D-5F15-9705-3126-5CD96A99E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B9C8BCE-D823-81BF-B670-534B648361D7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785EF-5DC0-8C3B-F288-597F07CA64D2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5" name="Picture 4" descr="A white numb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C435CA0-C6F3-E4F4-6A1D-2B04725CB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55001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9AC226-2CB8-AD4B-F22A-5AADED310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AAB63904-2512-94CA-6C29-2F52D36246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50673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3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576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67A98E-CD88-735C-680B-7C23268EC7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149" y="6255002"/>
            <a:ext cx="727362" cy="25003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77440D-5F15-9705-3126-5CD96A99E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B9C8BCE-D823-81BF-B670-534B648361D7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EF42F-E53E-3596-5941-1AA95BE94518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1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hort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5893B92E-88D5-A1E4-8967-D58506C3E4F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76C4F-C8E1-403D-FFAF-216DEED4EEE3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340515-D0EB-1EE0-5A00-ABB00C0C54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80" y="1179369"/>
            <a:ext cx="980786" cy="7467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976DE2-6122-E408-85C4-E05920A082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10972800" cy="4561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1173C-2687-218C-65F9-CE0798FED1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F8024-3AC1-EC6F-3642-646B36698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60F5D8E-11A5-9B96-0EAB-12539A8A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2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hort Title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5893B92E-88D5-A1E4-8967-D58506C3E4F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CAA0E-B249-39A3-9CA3-D9DB60FED017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93813-CA00-1B7B-57F3-6232790E1F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80" y="1179369"/>
            <a:ext cx="980786" cy="7467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312F2E-828E-7B78-534D-5FDBC9D0F4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5307256" cy="4561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6305C8A-F368-8DE0-17A8-E327F9CCB7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485900"/>
            <a:ext cx="5307256" cy="4561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5735A0-1097-D182-2F5F-0273566FA3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D395C2B-1472-FED6-92FB-FF9051F43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1B3E77F6-8AAD-B8EE-50EE-41D8F2EF4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96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ong Title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5893B92E-88D5-A1E4-8967-D58506C3E4FC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827D3-3EA3-F71A-2AF6-38910737A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66900"/>
            <a:ext cx="10972800" cy="4191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0D3C2-D131-85B5-0A36-8F2C35B733A4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7A808-6C57-99DF-A8DC-AAA2A4DF22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7F685-7E18-F19D-36B9-E0EF827E4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ECF580-81C0-2111-4C86-6800DE8E9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760625-D2C6-4279-29D7-3ABC3BE96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5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ong Title Tw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5893B92E-88D5-A1E4-8967-D58506C3E4FC}"/>
              </a:ext>
            </a:extLst>
          </p:cNvPr>
          <p:cNvSpPr/>
          <p:nvPr userDrawn="1"/>
        </p:nvSpPr>
        <p:spPr>
          <a:xfrm flipV="1">
            <a:off x="200891" y="200890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0D3C2-D131-85B5-0A36-8F2C35B733A4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7A808-6C57-99DF-A8DC-AAA2A4DF22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617770"/>
            <a:ext cx="980771" cy="7467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9F536A-B090-D4F5-3537-EFA5605AA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66900"/>
            <a:ext cx="5307256" cy="4180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9E9819-28C3-F433-C4B7-E5FCDD8573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145" y="1866900"/>
            <a:ext cx="5307256" cy="4180072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F763A-FDBF-C36B-0DD1-F8029750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894F60-9E31-B449-1BF0-C2F5FB010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4AA1C90-B944-F33C-33C2-3DF03AFBF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91835"/>
            <a:ext cx="10972800" cy="973860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614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042C5AA-CAB1-D0E5-738A-F5E03AE18482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4214-061E-545C-0C50-0C737BEFF855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7A0F8-A0C6-5C88-5B54-2D8B7AD740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229E54A-7ECC-FAA5-A496-ECCE7E8AC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0B77DFC-F67C-5926-4E8D-82BC0F42A9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854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AC87B0E9-93DB-A508-71CA-0A5381D34096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52BED-4D82-903C-AFDE-83EC73C88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C60DA43-CEA4-214C-A746-742136095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91835"/>
            <a:ext cx="6705600" cy="707027"/>
          </a:xfrm>
          <a:prstGeom prst="rect">
            <a:avLst/>
          </a:prstGeom>
        </p:spPr>
        <p:txBody>
          <a:bodyPr wrap="square" lIns="0" rIns="0" anchor="b"/>
          <a:lstStyle>
            <a:lvl1pPr marL="0" indent="0">
              <a:buNone/>
              <a:defRPr sz="2400" b="1" i="0" kern="1400" spc="120" baseline="0">
                <a:solidFill>
                  <a:srgbClr val="0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PROJECT HEADLINE TEXT CAN BE INSERTED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69BAD7E-BEC7-2A51-31B8-1426EF1DE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198862"/>
            <a:ext cx="6705600" cy="423875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331383-99B7-3DA3-941A-691EA39A0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849777"/>
            <a:ext cx="6705600" cy="4208123"/>
          </a:xfrm>
          <a:prstGeom prst="rect">
            <a:avLst/>
          </a:prstGeom>
        </p:spPr>
        <p:txBody>
          <a:bodyPr lIns="0" tIns="182880" rIns="0"/>
          <a:lstStyle>
            <a:lvl1pPr marL="0" indent="0">
              <a:buClr>
                <a:schemeClr val="tx2"/>
              </a:buClr>
              <a:buNone/>
              <a:tabLst>
                <a:tab pos="1711325" algn="l"/>
              </a:tabLst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chemeClr val="tx2"/>
              </a:buClr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Clr>
                <a:schemeClr val="tx2"/>
              </a:buClr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text.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E8E51C-CCD7-207D-9A7C-34B0B8AE01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25" y="1775099"/>
            <a:ext cx="980771" cy="74678"/>
          </a:xfrm>
          <a:prstGeom prst="rect">
            <a:avLst/>
          </a:prstGeom>
        </p:spPr>
      </p:pic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EDDD03-D217-45EE-DF8A-667DA943E3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700" b="0" i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31D082A-C816-2803-5C8C-AEAD7BAF9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2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27518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31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numb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F68496C-C8FB-EC80-D562-F8B7CC15D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69" y="2514795"/>
            <a:ext cx="3558061" cy="17553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E3C21D7-90B7-232D-5401-0D3120B8A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9654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3722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ogo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black and white, monochrome, black&#10;&#10;Description automatically generated">
            <a:extLst>
              <a:ext uri="{FF2B5EF4-FFF2-40B4-BE49-F238E27FC236}">
                <a16:creationId xmlns:a16="http://schemas.microsoft.com/office/drawing/2014/main" id="{62D48BFD-4221-A2A7-332A-50B309712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20247"/>
            <a:ext cx="12192000" cy="3137753"/>
          </a:xfrm>
          <a:prstGeom prst="rect">
            <a:avLst/>
          </a:prstGeom>
        </p:spPr>
      </p:pic>
      <p:pic>
        <p:nvPicPr>
          <p:cNvPr id="4" name="Picture 3" descr="A white numb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B3E6D95-353C-4939-8560-53A76D8C1D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69" y="2514795"/>
            <a:ext cx="3558061" cy="175531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D9AEC00-F00D-6D04-64B3-70949E261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9654" y="6657108"/>
            <a:ext cx="5892692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088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Border Title Small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39D5C-0E64-1F37-B8B3-64D47AD58A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79369"/>
            <a:ext cx="980786" cy="746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AD5CD-AA22-07EB-3B35-5D11462F5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D65A54-53E1-9AA0-B5A2-990D5C049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1" y="6657108"/>
            <a:ext cx="113815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4AAFC-D503-020A-1867-598C618E20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485900"/>
            <a:ext cx="10972800" cy="4572000"/>
          </a:xfrm>
          <a:prstGeom prst="rect">
            <a:avLst/>
          </a:prstGeom>
        </p:spPr>
        <p:txBody>
          <a:bodyPr lIns="0" rIns="0"/>
          <a:lstStyle>
            <a:lvl1pPr>
              <a:buClr>
                <a:schemeClr val="tx2"/>
              </a:buClr>
              <a:defRPr sz="1100"/>
            </a:lvl1pPr>
            <a:lvl2pPr>
              <a:buClr>
                <a:schemeClr val="tx2"/>
              </a:buClr>
              <a:defRPr sz="1100"/>
            </a:lvl2pPr>
            <a:lvl3pPr>
              <a:buClr>
                <a:schemeClr val="tx2"/>
              </a:buClr>
              <a:defRPr sz="1100"/>
            </a:lvl3pPr>
            <a:lvl4pPr>
              <a:buClr>
                <a:schemeClr val="tx2"/>
              </a:buClr>
              <a:defRPr sz="1100"/>
            </a:lvl4pPr>
            <a:lvl5pPr>
              <a:buClr>
                <a:schemeClr val="tx2"/>
              </a:buClr>
              <a:defRPr sz="1100"/>
            </a:lvl5pPr>
          </a:lstStyle>
          <a:p>
            <a:pPr lvl="0"/>
            <a:r>
              <a:rPr lang="en-US"/>
              <a:t>Placeholder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F1D30A-F050-8A15-C010-ADE20681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91835"/>
            <a:ext cx="10972799" cy="455682"/>
          </a:xfrm>
          <a:prstGeom prst="rect">
            <a:avLst/>
          </a:prstGeom>
        </p:spPr>
        <p:txBody>
          <a:bodyPr lIns="0" rIns="0"/>
          <a:lstStyle>
            <a:lvl1pPr>
              <a:defRPr sz="3200" b="1" spc="12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93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A01F8231-F305-BD0F-F59A-EF45F2265C33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E83EE-C109-3CF9-FCA0-1667D6CA1347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C18DB-96B5-87AF-D828-0E47BA94D7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AE77620-88F8-3D1E-4B4F-AFE1B8EE0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A18995B-5C89-9A49-C06F-1FACFF4C5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230"/>
            <a:ext cx="10972800" cy="5840670"/>
          </a:xfrm>
          <a:prstGeom prst="rect">
            <a:avLst/>
          </a:prstGeom>
        </p:spPr>
        <p:txBody>
          <a:bodyPr lIns="0" rIns="0" anchor="ctr"/>
          <a:lstStyle>
            <a:lvl1pPr algn="ctr">
              <a:defRPr lang="en-US" sz="5400" b="1" i="0" kern="1200" spc="50" baseline="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8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 Divider 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1CF62-6CBE-C81C-AEA5-FB8BBFBDB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301463C5-E22A-5A8E-64DC-B9922AC1B86D}"/>
              </a:ext>
            </a:extLst>
          </p:cNvPr>
          <p:cNvSpPr/>
          <p:nvPr userDrawn="1"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559C5-E6DC-1C86-011F-485CE42459CC}"/>
              </a:ext>
            </a:extLst>
          </p:cNvPr>
          <p:cNvSpPr txBox="1"/>
          <p:nvPr userDrawn="1"/>
        </p:nvSpPr>
        <p:spPr>
          <a:xfrm>
            <a:off x="12455503" y="641023"/>
            <a:ext cx="347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IF REPLACING BACKGROUND IMAGE</a:t>
            </a:r>
          </a:p>
          <a:p>
            <a:endParaRPr lang="en-US" sz="1050">
              <a:solidFill>
                <a:schemeClr val="bg1"/>
              </a:solidFill>
            </a:endParaRPr>
          </a:p>
          <a:p>
            <a:r>
              <a:rPr lang="en-US" sz="1050">
                <a:solidFill>
                  <a:schemeClr val="bg1"/>
                </a:solidFill>
              </a:rPr>
              <a:t>Picture Color Saturation: 0%</a:t>
            </a:r>
          </a:p>
          <a:p>
            <a:r>
              <a:rPr lang="en-US" sz="1050">
                <a:solidFill>
                  <a:schemeClr val="bg1"/>
                </a:solidFill>
              </a:rPr>
              <a:t>Picture Transparency: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0A58A-2E5B-3B34-D1A8-10654D4217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16" y="6255002"/>
            <a:ext cx="730018" cy="25003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94C6EC-1387-50D0-79E8-64B57CF25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149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F3BF33-C434-711C-10EB-7309D7A3E613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tx1"/>
                </a:solidFill>
              </a:rPr>
              <a:pPr algn="ctr"/>
              <a:t>‹#›</a:t>
            </a:fld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204F410-E575-82B3-E260-804D5AD64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17424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9" r:id="rId2"/>
    <p:sldLayoutId id="2147483910" r:id="rId3"/>
    <p:sldLayoutId id="2147483912" r:id="rId4"/>
    <p:sldLayoutId id="2147483913" r:id="rId5"/>
    <p:sldLayoutId id="2147483914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3" r:id="rId12"/>
    <p:sldLayoutId id="2147483976" r:id="rId13"/>
    <p:sldLayoutId id="2147483927" r:id="rId14"/>
    <p:sldLayoutId id="2147483977" r:id="rId15"/>
    <p:sldLayoutId id="2147483930" r:id="rId16"/>
    <p:sldLayoutId id="2147483931" r:id="rId17"/>
    <p:sldLayoutId id="2147483928" r:id="rId18"/>
    <p:sldLayoutId id="2147483982" r:id="rId19"/>
    <p:sldLayoutId id="2147483983" r:id="rId20"/>
    <p:sldLayoutId id="2147483988" r:id="rId21"/>
    <p:sldLayoutId id="2147483932" r:id="rId22"/>
    <p:sldLayoutId id="2147483989" r:id="rId23"/>
    <p:sldLayoutId id="214748399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81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A4E89C-7ADE-4318-4C26-7671088189CF}"/>
              </a:ext>
            </a:extLst>
          </p:cNvPr>
          <p:cNvSpPr txBox="1"/>
          <p:nvPr userDrawn="1"/>
        </p:nvSpPr>
        <p:spPr>
          <a:xfrm>
            <a:off x="11736467" y="6516607"/>
            <a:ext cx="455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47B57A-498B-9748-88FD-72F246B689CA}" type="slidenum">
              <a:rPr lang="en-US" sz="1100" smtClean="0">
                <a:solidFill>
                  <a:schemeClr val="tx1"/>
                </a:solidFill>
              </a:rPr>
              <a:pPr algn="ctr"/>
              <a:t>‹#›</a:t>
            </a:fld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4F04F-9F01-B3E7-B44A-1C8C4822A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890" y="6657108"/>
            <a:ext cx="5895109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56373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688" r:id="rId2"/>
    <p:sldLayoutId id="2147483714" r:id="rId3"/>
    <p:sldLayoutId id="2147483715" r:id="rId4"/>
    <p:sldLayoutId id="2147483690" r:id="rId5"/>
    <p:sldLayoutId id="2147483691" r:id="rId6"/>
    <p:sldLayoutId id="2147483935" r:id="rId7"/>
    <p:sldLayoutId id="2147483937" r:id="rId8"/>
    <p:sldLayoutId id="2147483938" r:id="rId9"/>
    <p:sldLayoutId id="2147483939" r:id="rId10"/>
    <p:sldLayoutId id="2147483941" r:id="rId11"/>
    <p:sldLayoutId id="2147483942" r:id="rId12"/>
    <p:sldLayoutId id="2147483698" r:id="rId13"/>
    <p:sldLayoutId id="2147483978" r:id="rId14"/>
    <p:sldLayoutId id="2147483699" r:id="rId15"/>
    <p:sldLayoutId id="2147483700" r:id="rId16"/>
    <p:sldLayoutId id="2147483702" r:id="rId17"/>
    <p:sldLayoutId id="2147483979" r:id="rId18"/>
    <p:sldLayoutId id="2147483703" r:id="rId19"/>
    <p:sldLayoutId id="2147483747" r:id="rId20"/>
    <p:sldLayoutId id="2147483704" r:id="rId21"/>
    <p:sldLayoutId id="2147483985" r:id="rId22"/>
    <p:sldLayoutId id="2147483986" r:id="rId23"/>
    <p:sldLayoutId id="214748371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381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B6346B-6140-BAE8-9AA1-C606116FDB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/>
              </a:gs>
              <a:gs pos="24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9EB1D13-3B42-D07F-5D8A-692F39948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707" y="6657108"/>
            <a:ext cx="5712583" cy="20089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7876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944" r:id="rId8"/>
    <p:sldLayoutId id="2147483946" r:id="rId9"/>
    <p:sldLayoutId id="2147483947" r:id="rId10"/>
    <p:sldLayoutId id="2147483948" r:id="rId11"/>
    <p:sldLayoutId id="2147483950" r:id="rId12"/>
    <p:sldLayoutId id="2147483951" r:id="rId13"/>
    <p:sldLayoutId id="2147483732" r:id="rId14"/>
    <p:sldLayoutId id="2147483980" r:id="rId15"/>
    <p:sldLayoutId id="2147483733" r:id="rId16"/>
    <p:sldLayoutId id="2147483734" r:id="rId17"/>
    <p:sldLayoutId id="2147483736" r:id="rId18"/>
    <p:sldLayoutId id="2147483737" r:id="rId19"/>
    <p:sldLayoutId id="2147483739" r:id="rId20"/>
    <p:sldLayoutId id="2147483963" r:id="rId21"/>
    <p:sldLayoutId id="2147483984" r:id="rId22"/>
    <p:sldLayoutId id="2147483740" r:id="rId23"/>
    <p:sldLayoutId id="2147483981" r:id="rId24"/>
    <p:sldLayoutId id="2147483987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orient="horz" pos="3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D2B6_C110539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4C80F-1B5C-DFC4-E2F9-1E7445E2E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4133" y="2763519"/>
            <a:ext cx="6629361" cy="273250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Infrastructure as Code &amp; Deployment Model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Tiered Deployments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Virtual Testbed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Multi-Technology, Multi-Vendor, Multi-Environment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Tier 0 Generative AI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7DC037-04BE-3FB6-835E-03431A0D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&amp; ENGINEERING</a:t>
            </a:r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49947FF9-E8A4-1E66-95E6-3A985E423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2" r="34431"/>
          <a:stretch/>
        </p:blipFill>
        <p:spPr>
          <a:xfrm>
            <a:off x="7797800" y="-9405"/>
            <a:ext cx="4394200" cy="6863983"/>
          </a:xfrm>
          <a:prstGeom prst="rect">
            <a:avLst/>
          </a:prstGeom>
        </p:spPr>
      </p:pic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513D7162-1FBE-9418-214F-819CC071336C}"/>
              </a:ext>
            </a:extLst>
          </p:cNvPr>
          <p:cNvSpPr/>
          <p:nvPr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9F4E-5317-78AB-F0E8-15D0B159A9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327" y="513525"/>
            <a:ext cx="10661956" cy="79810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1" dirty="0">
                <a:latin typeface="+mn-lt"/>
              </a:rPr>
              <a:t>INFRASTRUCTURE AS CODE (IAC)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595B03-4738-C2D9-D424-21D42B36495E}"/>
              </a:ext>
            </a:extLst>
          </p:cNvPr>
          <p:cNvGrpSpPr/>
          <p:nvPr/>
        </p:nvGrpSpPr>
        <p:grpSpPr>
          <a:xfrm>
            <a:off x="1530723" y="1344699"/>
            <a:ext cx="9299504" cy="5087378"/>
            <a:chOff x="1530723" y="1344699"/>
            <a:chExt cx="9299504" cy="5087378"/>
          </a:xfrm>
        </p:grpSpPr>
        <p:sp>
          <p:nvSpPr>
            <p:cNvPr id="4" name="Google Shape;1034;p45">
              <a:extLst>
                <a:ext uri="{FF2B5EF4-FFF2-40B4-BE49-F238E27FC236}">
                  <a16:creationId xmlns:a16="http://schemas.microsoft.com/office/drawing/2014/main" id="{0039C200-7DB2-D9B6-A148-1CC2854C89AE}"/>
                </a:ext>
              </a:extLst>
            </p:cNvPr>
            <p:cNvSpPr/>
            <p:nvPr/>
          </p:nvSpPr>
          <p:spPr>
            <a:xfrm>
              <a:off x="6398905" y="4022881"/>
              <a:ext cx="1016" cy="3003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31" y="91"/>
                  </a:lnTo>
                  <a:lnTo>
                    <a:pt x="3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3C3D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6" name="Google Shape;1035;p45">
              <a:extLst>
                <a:ext uri="{FF2B5EF4-FFF2-40B4-BE49-F238E27FC236}">
                  <a16:creationId xmlns:a16="http://schemas.microsoft.com/office/drawing/2014/main" id="{17C68810-957C-07FB-F181-53EDB63E8D32}"/>
                </a:ext>
              </a:extLst>
            </p:cNvPr>
            <p:cNvSpPr/>
            <p:nvPr/>
          </p:nvSpPr>
          <p:spPr>
            <a:xfrm>
              <a:off x="5823696" y="4022881"/>
              <a:ext cx="32" cy="3003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1" y="0"/>
                  </a:moveTo>
                  <a:lnTo>
                    <a:pt x="1" y="61"/>
                  </a:lnTo>
                  <a:lnTo>
                    <a:pt x="1" y="9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8CA4B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27" name="Google Shape;1037;p45">
              <a:extLst>
                <a:ext uri="{FF2B5EF4-FFF2-40B4-BE49-F238E27FC236}">
                  <a16:creationId xmlns:a16="http://schemas.microsoft.com/office/drawing/2014/main" id="{CEB876F2-D6F6-A7D7-3329-EAE426B62CBC}"/>
                </a:ext>
              </a:extLst>
            </p:cNvPr>
            <p:cNvSpPr/>
            <p:nvPr/>
          </p:nvSpPr>
          <p:spPr>
            <a:xfrm>
              <a:off x="3472690" y="2969028"/>
              <a:ext cx="879225" cy="1946881"/>
            </a:xfrm>
            <a:custGeom>
              <a:avLst/>
              <a:gdLst/>
              <a:ahLst/>
              <a:cxnLst/>
              <a:rect l="l" t="t" r="r" b="b"/>
              <a:pathLst>
                <a:path w="27692" h="59638" extrusionOk="0">
                  <a:moveTo>
                    <a:pt x="19454" y="1"/>
                  </a:moveTo>
                  <a:cubicBezTo>
                    <a:pt x="16840" y="1"/>
                    <a:pt x="14500" y="1460"/>
                    <a:pt x="12615" y="3223"/>
                  </a:cubicBezTo>
                  <a:cubicBezTo>
                    <a:pt x="4500" y="10974"/>
                    <a:pt x="1" y="21308"/>
                    <a:pt x="1" y="32342"/>
                  </a:cubicBezTo>
                  <a:cubicBezTo>
                    <a:pt x="1" y="42494"/>
                    <a:pt x="3892" y="52251"/>
                    <a:pt x="10852" y="59637"/>
                  </a:cubicBezTo>
                  <a:cubicBezTo>
                    <a:pt x="10396" y="58513"/>
                    <a:pt x="10153" y="57327"/>
                    <a:pt x="10153" y="56142"/>
                  </a:cubicBezTo>
                  <a:cubicBezTo>
                    <a:pt x="10153" y="51005"/>
                    <a:pt x="14317" y="46841"/>
                    <a:pt x="19454" y="46841"/>
                  </a:cubicBezTo>
                  <a:cubicBezTo>
                    <a:pt x="20366" y="46841"/>
                    <a:pt x="21308" y="46993"/>
                    <a:pt x="22190" y="47266"/>
                  </a:cubicBezTo>
                  <a:cubicBezTo>
                    <a:pt x="18634" y="43072"/>
                    <a:pt x="16688" y="37783"/>
                    <a:pt x="16658" y="32312"/>
                  </a:cubicBezTo>
                  <a:cubicBezTo>
                    <a:pt x="16658" y="27570"/>
                    <a:pt x="18056" y="22919"/>
                    <a:pt x="20640" y="18968"/>
                  </a:cubicBezTo>
                  <a:cubicBezTo>
                    <a:pt x="23102" y="15229"/>
                    <a:pt x="27691" y="13254"/>
                    <a:pt x="27691" y="8269"/>
                  </a:cubicBezTo>
                  <a:cubicBezTo>
                    <a:pt x="27691" y="3709"/>
                    <a:pt x="24014" y="1"/>
                    <a:pt x="1945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99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 dirty="0"/>
            </a:p>
          </p:txBody>
        </p:sp>
        <p:sp>
          <p:nvSpPr>
            <p:cNvPr id="28" name="Google Shape;1038;p45">
              <a:extLst>
                <a:ext uri="{FF2B5EF4-FFF2-40B4-BE49-F238E27FC236}">
                  <a16:creationId xmlns:a16="http://schemas.microsoft.com/office/drawing/2014/main" id="{3537AC67-0648-612F-6F0B-BE04DF20D90B}"/>
                </a:ext>
              </a:extLst>
            </p:cNvPr>
            <p:cNvSpPr/>
            <p:nvPr/>
          </p:nvSpPr>
          <p:spPr>
            <a:xfrm>
              <a:off x="3828846" y="4532914"/>
              <a:ext cx="1789249" cy="827583"/>
            </a:xfrm>
            <a:custGeom>
              <a:avLst/>
              <a:gdLst/>
              <a:ahLst/>
              <a:cxnLst/>
              <a:rect l="l" t="t" r="r" b="b"/>
              <a:pathLst>
                <a:path w="56354" h="25351" extrusionOk="0">
                  <a:moveTo>
                    <a:pt x="8237" y="1"/>
                  </a:moveTo>
                  <a:cubicBezTo>
                    <a:pt x="3678" y="1"/>
                    <a:pt x="0" y="3678"/>
                    <a:pt x="0" y="8238"/>
                  </a:cubicBezTo>
                  <a:cubicBezTo>
                    <a:pt x="0" y="14165"/>
                    <a:pt x="6778" y="18238"/>
                    <a:pt x="11459" y="20609"/>
                  </a:cubicBezTo>
                  <a:cubicBezTo>
                    <a:pt x="17630" y="23740"/>
                    <a:pt x="24469" y="25351"/>
                    <a:pt x="31368" y="25351"/>
                  </a:cubicBezTo>
                  <a:cubicBezTo>
                    <a:pt x="40274" y="25351"/>
                    <a:pt x="48694" y="22645"/>
                    <a:pt x="56354" y="17417"/>
                  </a:cubicBezTo>
                  <a:lnTo>
                    <a:pt x="56354" y="17417"/>
                  </a:lnTo>
                  <a:cubicBezTo>
                    <a:pt x="55828" y="17502"/>
                    <a:pt x="55307" y="17542"/>
                    <a:pt x="54794" y="17542"/>
                  </a:cubicBezTo>
                  <a:cubicBezTo>
                    <a:pt x="49577" y="17542"/>
                    <a:pt x="45171" y="13330"/>
                    <a:pt x="45198" y="7934"/>
                  </a:cubicBezTo>
                  <a:lnTo>
                    <a:pt x="45168" y="7934"/>
                  </a:lnTo>
                  <a:cubicBezTo>
                    <a:pt x="45168" y="6688"/>
                    <a:pt x="45411" y="5502"/>
                    <a:pt x="45867" y="4347"/>
                  </a:cubicBezTo>
                  <a:lnTo>
                    <a:pt x="45867" y="4347"/>
                  </a:lnTo>
                  <a:cubicBezTo>
                    <a:pt x="41551" y="7144"/>
                    <a:pt x="36505" y="8663"/>
                    <a:pt x="31368" y="8663"/>
                  </a:cubicBezTo>
                  <a:cubicBezTo>
                    <a:pt x="26991" y="8663"/>
                    <a:pt x="22706" y="7630"/>
                    <a:pt x="18845" y="5624"/>
                  </a:cubicBezTo>
                  <a:cubicBezTo>
                    <a:pt x="15289" y="3770"/>
                    <a:pt x="12523" y="1"/>
                    <a:pt x="8237" y="1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99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29" name="Google Shape;1039;p45">
              <a:extLst>
                <a:ext uri="{FF2B5EF4-FFF2-40B4-BE49-F238E27FC236}">
                  <a16:creationId xmlns:a16="http://schemas.microsoft.com/office/drawing/2014/main" id="{8FE0460E-F8F1-4C57-EE9E-6F0671DF0F7A}"/>
                </a:ext>
              </a:extLst>
            </p:cNvPr>
            <p:cNvSpPr/>
            <p:nvPr/>
          </p:nvSpPr>
          <p:spPr>
            <a:xfrm>
              <a:off x="4033420" y="2688205"/>
              <a:ext cx="1787344" cy="820792"/>
            </a:xfrm>
            <a:custGeom>
              <a:avLst/>
              <a:gdLst/>
              <a:ahLst/>
              <a:cxnLst/>
              <a:rect l="l" t="t" r="r" b="b"/>
              <a:pathLst>
                <a:path w="56294" h="25143" extrusionOk="0">
                  <a:moveTo>
                    <a:pt x="24777" y="1"/>
                  </a:moveTo>
                  <a:cubicBezTo>
                    <a:pt x="15923" y="1"/>
                    <a:pt x="7255" y="2704"/>
                    <a:pt x="1" y="7752"/>
                  </a:cubicBezTo>
                  <a:cubicBezTo>
                    <a:pt x="609" y="7632"/>
                    <a:pt x="1212" y="7575"/>
                    <a:pt x="1805" y="7575"/>
                  </a:cubicBezTo>
                  <a:cubicBezTo>
                    <a:pt x="6792" y="7575"/>
                    <a:pt x="11065" y="11628"/>
                    <a:pt x="11065" y="16871"/>
                  </a:cubicBezTo>
                  <a:cubicBezTo>
                    <a:pt x="11065" y="18269"/>
                    <a:pt x="10761" y="19667"/>
                    <a:pt x="10153" y="20913"/>
                  </a:cubicBezTo>
                  <a:lnTo>
                    <a:pt x="10183" y="20974"/>
                  </a:lnTo>
                  <a:cubicBezTo>
                    <a:pt x="14547" y="18176"/>
                    <a:pt x="19595" y="16688"/>
                    <a:pt x="24768" y="16688"/>
                  </a:cubicBezTo>
                  <a:cubicBezTo>
                    <a:pt x="24821" y="16688"/>
                    <a:pt x="24873" y="16688"/>
                    <a:pt x="24925" y="16688"/>
                  </a:cubicBezTo>
                  <a:cubicBezTo>
                    <a:pt x="28482" y="16719"/>
                    <a:pt x="32008" y="17479"/>
                    <a:pt x="35260" y="18907"/>
                  </a:cubicBezTo>
                  <a:cubicBezTo>
                    <a:pt x="36901" y="19637"/>
                    <a:pt x="38482" y="20488"/>
                    <a:pt x="39971" y="21460"/>
                  </a:cubicBezTo>
                  <a:cubicBezTo>
                    <a:pt x="41734" y="22585"/>
                    <a:pt x="43315" y="23983"/>
                    <a:pt x="45290" y="24682"/>
                  </a:cubicBezTo>
                  <a:cubicBezTo>
                    <a:pt x="46200" y="24996"/>
                    <a:pt x="47115" y="25142"/>
                    <a:pt x="48008" y="25142"/>
                  </a:cubicBezTo>
                  <a:cubicBezTo>
                    <a:pt x="52401" y="25142"/>
                    <a:pt x="56263" y="21594"/>
                    <a:pt x="56263" y="16871"/>
                  </a:cubicBezTo>
                  <a:cubicBezTo>
                    <a:pt x="56294" y="13831"/>
                    <a:pt x="54440" y="11521"/>
                    <a:pt x="52190" y="9667"/>
                  </a:cubicBezTo>
                  <a:cubicBezTo>
                    <a:pt x="51248" y="8907"/>
                    <a:pt x="50275" y="8177"/>
                    <a:pt x="49272" y="7539"/>
                  </a:cubicBezTo>
                  <a:cubicBezTo>
                    <a:pt x="45290" y="4864"/>
                    <a:pt x="40914" y="2858"/>
                    <a:pt x="36324" y="1551"/>
                  </a:cubicBezTo>
                  <a:cubicBezTo>
                    <a:pt x="32615" y="518"/>
                    <a:pt x="28786" y="1"/>
                    <a:pt x="24925" y="1"/>
                  </a:cubicBezTo>
                  <a:cubicBezTo>
                    <a:pt x="24876" y="1"/>
                    <a:pt x="24826" y="1"/>
                    <a:pt x="2477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0" name="Google Shape;1040;p45">
              <a:extLst>
                <a:ext uri="{FF2B5EF4-FFF2-40B4-BE49-F238E27FC236}">
                  <a16:creationId xmlns:a16="http://schemas.microsoft.com/office/drawing/2014/main" id="{092325C2-C51E-1BD2-67B7-523CC183ABE7}"/>
                </a:ext>
              </a:extLst>
            </p:cNvPr>
            <p:cNvSpPr/>
            <p:nvPr/>
          </p:nvSpPr>
          <p:spPr>
            <a:xfrm>
              <a:off x="5477222" y="3122857"/>
              <a:ext cx="634083" cy="901001"/>
            </a:xfrm>
            <a:custGeom>
              <a:avLst/>
              <a:gdLst/>
              <a:ahLst/>
              <a:cxnLst/>
              <a:rect l="l" t="t" r="r" b="b"/>
              <a:pathLst>
                <a:path w="19971" h="27600" extrusionOk="0">
                  <a:moveTo>
                    <a:pt x="19971" y="10396"/>
                  </a:moveTo>
                  <a:cubicBezTo>
                    <a:pt x="18968" y="8967"/>
                    <a:pt x="17874" y="7508"/>
                    <a:pt x="16658" y="6049"/>
                  </a:cubicBezTo>
                  <a:cubicBezTo>
                    <a:pt x="14925" y="3921"/>
                    <a:pt x="13041" y="1885"/>
                    <a:pt x="11065" y="0"/>
                  </a:cubicBezTo>
                  <a:cubicBezTo>
                    <a:pt x="11582" y="1125"/>
                    <a:pt x="11855" y="2341"/>
                    <a:pt x="11855" y="3557"/>
                  </a:cubicBezTo>
                  <a:cubicBezTo>
                    <a:pt x="11855" y="9727"/>
                    <a:pt x="5928" y="14195"/>
                    <a:pt x="1" y="12493"/>
                  </a:cubicBezTo>
                  <a:cubicBezTo>
                    <a:pt x="1247" y="13709"/>
                    <a:pt x="2402" y="14955"/>
                    <a:pt x="3496" y="16292"/>
                  </a:cubicBezTo>
                  <a:cubicBezTo>
                    <a:pt x="6384" y="19788"/>
                    <a:pt x="8846" y="23557"/>
                    <a:pt x="10913" y="27600"/>
                  </a:cubicBezTo>
                  <a:lnTo>
                    <a:pt x="12098" y="24560"/>
                  </a:lnTo>
                  <a:cubicBezTo>
                    <a:pt x="14196" y="19575"/>
                    <a:pt x="16840" y="14833"/>
                    <a:pt x="19971" y="103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1" name="Google Shape;1041;p45">
              <a:extLst>
                <a:ext uri="{FF2B5EF4-FFF2-40B4-BE49-F238E27FC236}">
                  <a16:creationId xmlns:a16="http://schemas.microsoft.com/office/drawing/2014/main" id="{1E6A4146-D88A-130B-6B4D-CACE3A174C3F}"/>
                </a:ext>
              </a:extLst>
            </p:cNvPr>
            <p:cNvSpPr/>
            <p:nvPr/>
          </p:nvSpPr>
          <p:spPr>
            <a:xfrm>
              <a:off x="6630532" y="4529943"/>
              <a:ext cx="1860687" cy="830553"/>
            </a:xfrm>
            <a:custGeom>
              <a:avLst/>
              <a:gdLst/>
              <a:ahLst/>
              <a:cxnLst/>
              <a:rect l="l" t="t" r="r" b="b"/>
              <a:pathLst>
                <a:path w="58604" h="25442" extrusionOk="0">
                  <a:moveTo>
                    <a:pt x="47357" y="0"/>
                  </a:moveTo>
                  <a:cubicBezTo>
                    <a:pt x="45777" y="0"/>
                    <a:pt x="44196" y="456"/>
                    <a:pt x="42859" y="1307"/>
                  </a:cubicBezTo>
                  <a:cubicBezTo>
                    <a:pt x="42251" y="1915"/>
                    <a:pt x="41582" y="2493"/>
                    <a:pt x="40883" y="3040"/>
                  </a:cubicBezTo>
                  <a:cubicBezTo>
                    <a:pt x="36031" y="6852"/>
                    <a:pt x="30166" y="8783"/>
                    <a:pt x="24281" y="8783"/>
                  </a:cubicBezTo>
                  <a:cubicBezTo>
                    <a:pt x="19328" y="8783"/>
                    <a:pt x="14360" y="7415"/>
                    <a:pt x="9971" y="4651"/>
                  </a:cubicBezTo>
                  <a:lnTo>
                    <a:pt x="9971" y="4651"/>
                  </a:lnTo>
                  <a:cubicBezTo>
                    <a:pt x="12706" y="11004"/>
                    <a:pt x="8025" y="18086"/>
                    <a:pt x="1065" y="18086"/>
                  </a:cubicBezTo>
                  <a:cubicBezTo>
                    <a:pt x="730" y="18086"/>
                    <a:pt x="365" y="18086"/>
                    <a:pt x="1" y="18025"/>
                  </a:cubicBezTo>
                  <a:lnTo>
                    <a:pt x="1" y="18025"/>
                  </a:lnTo>
                  <a:cubicBezTo>
                    <a:pt x="7417" y="22888"/>
                    <a:pt x="15594" y="25442"/>
                    <a:pt x="24165" y="25442"/>
                  </a:cubicBezTo>
                  <a:cubicBezTo>
                    <a:pt x="24208" y="25442"/>
                    <a:pt x="24251" y="25442"/>
                    <a:pt x="24295" y="25442"/>
                  </a:cubicBezTo>
                  <a:cubicBezTo>
                    <a:pt x="34583" y="25442"/>
                    <a:pt x="44533" y="21827"/>
                    <a:pt x="52373" y="15168"/>
                  </a:cubicBezTo>
                  <a:cubicBezTo>
                    <a:pt x="52707" y="14894"/>
                    <a:pt x="53072" y="14590"/>
                    <a:pt x="53406" y="14286"/>
                  </a:cubicBezTo>
                  <a:cubicBezTo>
                    <a:pt x="58604" y="8967"/>
                    <a:pt x="54804" y="0"/>
                    <a:pt x="47357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50000"/>
                  </a:schemeClr>
                </a:gs>
                <a:gs pos="98000">
                  <a:schemeClr val="accent4"/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2" name="Google Shape;1042;p45">
              <a:extLst>
                <a:ext uri="{FF2B5EF4-FFF2-40B4-BE49-F238E27FC236}">
                  <a16:creationId xmlns:a16="http://schemas.microsoft.com/office/drawing/2014/main" id="{755417D9-D9A1-0B73-ED52-2BAD836776F3}"/>
                </a:ext>
              </a:extLst>
            </p:cNvPr>
            <p:cNvSpPr/>
            <p:nvPr/>
          </p:nvSpPr>
          <p:spPr>
            <a:xfrm>
              <a:off x="7779014" y="2964098"/>
              <a:ext cx="971872" cy="1922037"/>
            </a:xfrm>
            <a:custGeom>
              <a:avLst/>
              <a:gdLst/>
              <a:ahLst/>
              <a:cxnLst/>
              <a:rect l="l" t="t" r="r" b="b"/>
              <a:pathLst>
                <a:path w="30610" h="58877" extrusionOk="0">
                  <a:moveTo>
                    <a:pt x="10913" y="0"/>
                  </a:moveTo>
                  <a:cubicBezTo>
                    <a:pt x="3496" y="243"/>
                    <a:pt x="1" y="9271"/>
                    <a:pt x="5320" y="14438"/>
                  </a:cubicBezTo>
                  <a:cubicBezTo>
                    <a:pt x="5563" y="14651"/>
                    <a:pt x="5776" y="14833"/>
                    <a:pt x="6019" y="15046"/>
                  </a:cubicBezTo>
                  <a:cubicBezTo>
                    <a:pt x="10882" y="19453"/>
                    <a:pt x="13922" y="25654"/>
                    <a:pt x="13922" y="32463"/>
                  </a:cubicBezTo>
                  <a:cubicBezTo>
                    <a:pt x="13891" y="37782"/>
                    <a:pt x="12068" y="42919"/>
                    <a:pt x="8724" y="47022"/>
                  </a:cubicBezTo>
                  <a:cubicBezTo>
                    <a:pt x="9571" y="46796"/>
                    <a:pt x="10415" y="46689"/>
                    <a:pt x="11242" y="46689"/>
                  </a:cubicBezTo>
                  <a:cubicBezTo>
                    <a:pt x="16410" y="46689"/>
                    <a:pt x="20882" y="50881"/>
                    <a:pt x="20882" y="56384"/>
                  </a:cubicBezTo>
                  <a:cubicBezTo>
                    <a:pt x="20882" y="57205"/>
                    <a:pt x="20761" y="58056"/>
                    <a:pt x="20548" y="58876"/>
                  </a:cubicBezTo>
                  <a:cubicBezTo>
                    <a:pt x="27022" y="51612"/>
                    <a:pt x="30609" y="42220"/>
                    <a:pt x="30579" y="32493"/>
                  </a:cubicBezTo>
                  <a:cubicBezTo>
                    <a:pt x="30579" y="21459"/>
                    <a:pt x="26111" y="11155"/>
                    <a:pt x="17964" y="3404"/>
                  </a:cubicBezTo>
                  <a:lnTo>
                    <a:pt x="17904" y="3344"/>
                  </a:lnTo>
                  <a:cubicBezTo>
                    <a:pt x="17417" y="2888"/>
                    <a:pt x="16931" y="2432"/>
                    <a:pt x="16414" y="2006"/>
                  </a:cubicBezTo>
                  <a:cubicBezTo>
                    <a:pt x="15016" y="760"/>
                    <a:pt x="13223" y="61"/>
                    <a:pt x="11369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99000">
                  <a:schemeClr val="accent4">
                    <a:lumMod val="5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3" name="Google Shape;1043;p45">
              <a:extLst>
                <a:ext uri="{FF2B5EF4-FFF2-40B4-BE49-F238E27FC236}">
                  <a16:creationId xmlns:a16="http://schemas.microsoft.com/office/drawing/2014/main" id="{52118781-EC14-7244-FFB4-A3B90036CF96}"/>
                </a:ext>
              </a:extLst>
            </p:cNvPr>
            <p:cNvSpPr/>
            <p:nvPr/>
          </p:nvSpPr>
          <p:spPr>
            <a:xfrm>
              <a:off x="6112284" y="4024874"/>
              <a:ext cx="820330" cy="1133172"/>
            </a:xfrm>
            <a:custGeom>
              <a:avLst/>
              <a:gdLst/>
              <a:ahLst/>
              <a:cxnLst/>
              <a:rect l="l" t="t" r="r" b="b"/>
              <a:pathLst>
                <a:path w="25837" h="34712" extrusionOk="0">
                  <a:moveTo>
                    <a:pt x="25837" y="23891"/>
                  </a:moveTo>
                  <a:cubicBezTo>
                    <a:pt x="25837" y="21855"/>
                    <a:pt x="25107" y="19909"/>
                    <a:pt x="23800" y="18389"/>
                  </a:cubicBezTo>
                  <a:cubicBezTo>
                    <a:pt x="23010" y="17812"/>
                    <a:pt x="22250" y="17174"/>
                    <a:pt x="21490" y="16474"/>
                  </a:cubicBezTo>
                  <a:cubicBezTo>
                    <a:pt x="19666" y="14894"/>
                    <a:pt x="17994" y="13161"/>
                    <a:pt x="16444" y="11307"/>
                  </a:cubicBezTo>
                  <a:cubicBezTo>
                    <a:pt x="13587" y="7812"/>
                    <a:pt x="11095" y="4012"/>
                    <a:pt x="9058" y="0"/>
                  </a:cubicBezTo>
                  <a:lnTo>
                    <a:pt x="7873" y="3009"/>
                  </a:lnTo>
                  <a:cubicBezTo>
                    <a:pt x="5775" y="7994"/>
                    <a:pt x="3131" y="12766"/>
                    <a:pt x="0" y="17174"/>
                  </a:cubicBezTo>
                  <a:cubicBezTo>
                    <a:pt x="1003" y="18602"/>
                    <a:pt x="2098" y="20092"/>
                    <a:pt x="3313" y="21551"/>
                  </a:cubicBezTo>
                  <a:cubicBezTo>
                    <a:pt x="5806" y="24651"/>
                    <a:pt x="8633" y="27508"/>
                    <a:pt x="11703" y="30092"/>
                  </a:cubicBezTo>
                  <a:cubicBezTo>
                    <a:pt x="11976" y="30305"/>
                    <a:pt x="12219" y="30517"/>
                    <a:pt x="12493" y="30730"/>
                  </a:cubicBezTo>
                  <a:cubicBezTo>
                    <a:pt x="18055" y="34712"/>
                    <a:pt x="25837" y="30730"/>
                    <a:pt x="25837" y="23891"/>
                  </a:cubicBezTo>
                  <a:close/>
                </a:path>
              </a:pathLst>
            </a:custGeom>
            <a:gradFill>
              <a:gsLst>
                <a:gs pos="1000">
                  <a:schemeClr val="accent5">
                    <a:lumMod val="50000"/>
                  </a:schemeClr>
                </a:gs>
                <a:gs pos="100000">
                  <a:schemeClr val="accent5"/>
                </a:gs>
              </a:gsLst>
              <a:lin ang="108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4" name="Google Shape;1044;p45">
              <a:extLst>
                <a:ext uri="{FF2B5EF4-FFF2-40B4-BE49-F238E27FC236}">
                  <a16:creationId xmlns:a16="http://schemas.microsoft.com/office/drawing/2014/main" id="{226C4E22-E97F-65A0-B959-C70C68B289C2}"/>
                </a:ext>
              </a:extLst>
            </p:cNvPr>
            <p:cNvSpPr/>
            <p:nvPr/>
          </p:nvSpPr>
          <p:spPr>
            <a:xfrm>
              <a:off x="5296112" y="3146656"/>
              <a:ext cx="1432853" cy="1925694"/>
            </a:xfrm>
            <a:custGeom>
              <a:avLst/>
              <a:gdLst/>
              <a:ahLst/>
              <a:cxnLst/>
              <a:rect l="l" t="t" r="r" b="b"/>
              <a:pathLst>
                <a:path w="45129" h="58989" extrusionOk="0">
                  <a:moveTo>
                    <a:pt x="33882" y="1"/>
                  </a:moveTo>
                  <a:cubicBezTo>
                    <a:pt x="32149" y="1673"/>
                    <a:pt x="30508" y="3436"/>
                    <a:pt x="28988" y="5320"/>
                  </a:cubicBezTo>
                  <a:cubicBezTo>
                    <a:pt x="27803" y="6779"/>
                    <a:pt x="26678" y="8238"/>
                    <a:pt x="25675" y="9667"/>
                  </a:cubicBezTo>
                  <a:cubicBezTo>
                    <a:pt x="21997" y="15016"/>
                    <a:pt x="18957" y="20791"/>
                    <a:pt x="16617" y="26840"/>
                  </a:cubicBezTo>
                  <a:lnTo>
                    <a:pt x="16617" y="26901"/>
                  </a:lnTo>
                  <a:lnTo>
                    <a:pt x="16617" y="26931"/>
                  </a:lnTo>
                  <a:cubicBezTo>
                    <a:pt x="14641" y="30822"/>
                    <a:pt x="12240" y="34500"/>
                    <a:pt x="9474" y="37904"/>
                  </a:cubicBezTo>
                  <a:cubicBezTo>
                    <a:pt x="6222" y="41886"/>
                    <a:pt x="21" y="44591"/>
                    <a:pt x="21" y="50397"/>
                  </a:cubicBezTo>
                  <a:cubicBezTo>
                    <a:pt x="1" y="55584"/>
                    <a:pt x="4249" y="58989"/>
                    <a:pt x="8651" y="58989"/>
                  </a:cubicBezTo>
                  <a:cubicBezTo>
                    <a:pt x="10852" y="58989"/>
                    <a:pt x="13091" y="58138"/>
                    <a:pt x="14854" y="56233"/>
                  </a:cubicBezTo>
                  <a:cubicBezTo>
                    <a:pt x="17590" y="53862"/>
                    <a:pt x="20082" y="51278"/>
                    <a:pt x="22362" y="48482"/>
                  </a:cubicBezTo>
                  <a:cubicBezTo>
                    <a:pt x="23578" y="47023"/>
                    <a:pt x="24672" y="45534"/>
                    <a:pt x="25675" y="44105"/>
                  </a:cubicBezTo>
                  <a:cubicBezTo>
                    <a:pt x="31997" y="35108"/>
                    <a:pt x="34885" y="24409"/>
                    <a:pt x="41876" y="15867"/>
                  </a:cubicBezTo>
                  <a:cubicBezTo>
                    <a:pt x="42940" y="14591"/>
                    <a:pt x="44034" y="13405"/>
                    <a:pt x="45128" y="12281"/>
                  </a:cubicBezTo>
                  <a:lnTo>
                    <a:pt x="45128" y="12281"/>
                  </a:lnTo>
                  <a:cubicBezTo>
                    <a:pt x="44421" y="12432"/>
                    <a:pt x="43725" y="12504"/>
                    <a:pt x="43045" y="12504"/>
                  </a:cubicBezTo>
                  <a:cubicBezTo>
                    <a:pt x="36763" y="12504"/>
                    <a:pt x="31907" y="6364"/>
                    <a:pt x="338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99000">
                  <a:schemeClr val="accent6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5" name="Google Shape;1045;p45">
              <a:extLst>
                <a:ext uri="{FF2B5EF4-FFF2-40B4-BE49-F238E27FC236}">
                  <a16:creationId xmlns:a16="http://schemas.microsoft.com/office/drawing/2014/main" id="{4D7B396D-631E-3B55-F469-C30D18825794}"/>
                </a:ext>
              </a:extLst>
            </p:cNvPr>
            <p:cNvSpPr/>
            <p:nvPr/>
          </p:nvSpPr>
          <p:spPr>
            <a:xfrm>
              <a:off x="6397951" y="2688205"/>
              <a:ext cx="1768992" cy="825623"/>
            </a:xfrm>
            <a:custGeom>
              <a:avLst/>
              <a:gdLst/>
              <a:ahLst/>
              <a:cxnLst/>
              <a:rect l="l" t="t" r="r" b="b"/>
              <a:pathLst>
                <a:path w="55716" h="25291" extrusionOk="0">
                  <a:moveTo>
                    <a:pt x="31644" y="1"/>
                  </a:moveTo>
                  <a:cubicBezTo>
                    <a:pt x="31593" y="1"/>
                    <a:pt x="31542" y="1"/>
                    <a:pt x="31490" y="1"/>
                  </a:cubicBezTo>
                  <a:cubicBezTo>
                    <a:pt x="21824" y="1"/>
                    <a:pt x="12675" y="3223"/>
                    <a:pt x="4529" y="9393"/>
                  </a:cubicBezTo>
                  <a:cubicBezTo>
                    <a:pt x="1946" y="11339"/>
                    <a:pt x="0" y="13406"/>
                    <a:pt x="0" y="16871"/>
                  </a:cubicBezTo>
                  <a:cubicBezTo>
                    <a:pt x="0" y="21521"/>
                    <a:pt x="3769" y="25290"/>
                    <a:pt x="8420" y="25290"/>
                  </a:cubicBezTo>
                  <a:cubicBezTo>
                    <a:pt x="12463" y="25290"/>
                    <a:pt x="15563" y="21673"/>
                    <a:pt x="18998" y="19849"/>
                  </a:cubicBezTo>
                  <a:cubicBezTo>
                    <a:pt x="22955" y="17728"/>
                    <a:pt x="27306" y="16674"/>
                    <a:pt x="31648" y="16674"/>
                  </a:cubicBezTo>
                  <a:cubicBezTo>
                    <a:pt x="36576" y="16674"/>
                    <a:pt x="41492" y="18032"/>
                    <a:pt x="45807" y="20731"/>
                  </a:cubicBezTo>
                  <a:cubicBezTo>
                    <a:pt x="43047" y="14361"/>
                    <a:pt x="47702" y="7205"/>
                    <a:pt x="54638" y="7205"/>
                  </a:cubicBezTo>
                  <a:cubicBezTo>
                    <a:pt x="54653" y="7205"/>
                    <a:pt x="54668" y="7205"/>
                    <a:pt x="54682" y="7205"/>
                  </a:cubicBezTo>
                  <a:cubicBezTo>
                    <a:pt x="55047" y="7205"/>
                    <a:pt x="55381" y="7205"/>
                    <a:pt x="55716" y="7266"/>
                  </a:cubicBezTo>
                  <a:cubicBezTo>
                    <a:pt x="48585" y="2522"/>
                    <a:pt x="40223" y="1"/>
                    <a:pt x="31644" y="1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350"/>
            </a:p>
          </p:txBody>
        </p:sp>
        <p:sp>
          <p:nvSpPr>
            <p:cNvPr id="36" name="Google Shape;1046;p45">
              <a:extLst>
                <a:ext uri="{FF2B5EF4-FFF2-40B4-BE49-F238E27FC236}">
                  <a16:creationId xmlns:a16="http://schemas.microsoft.com/office/drawing/2014/main" id="{6FEA2233-F8C7-5B73-D3C9-A36CA5040884}"/>
                </a:ext>
              </a:extLst>
            </p:cNvPr>
            <p:cNvSpPr/>
            <p:nvPr/>
          </p:nvSpPr>
          <p:spPr>
            <a:xfrm>
              <a:off x="5342121" y="3016659"/>
              <a:ext cx="426595" cy="438618"/>
            </a:xfrm>
            <a:custGeom>
              <a:avLst/>
              <a:gdLst/>
              <a:ahLst/>
              <a:cxnLst/>
              <a:rect l="l" t="t" r="r" b="b"/>
              <a:pathLst>
                <a:path w="13436" h="13436" extrusionOk="0">
                  <a:moveTo>
                    <a:pt x="6718" y="1"/>
                  </a:moveTo>
                  <a:cubicBezTo>
                    <a:pt x="3010" y="1"/>
                    <a:pt x="0" y="3010"/>
                    <a:pt x="0" y="6718"/>
                  </a:cubicBezTo>
                  <a:cubicBezTo>
                    <a:pt x="0" y="10427"/>
                    <a:pt x="3010" y="13436"/>
                    <a:pt x="6718" y="13436"/>
                  </a:cubicBezTo>
                  <a:cubicBezTo>
                    <a:pt x="10426" y="13436"/>
                    <a:pt x="13435" y="10427"/>
                    <a:pt x="13435" y="6718"/>
                  </a:cubicBezTo>
                  <a:cubicBezTo>
                    <a:pt x="13435" y="3010"/>
                    <a:pt x="10426" y="1"/>
                    <a:pt x="6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02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" name="Google Shape;1047;p45">
              <a:extLst>
                <a:ext uri="{FF2B5EF4-FFF2-40B4-BE49-F238E27FC236}">
                  <a16:creationId xmlns:a16="http://schemas.microsoft.com/office/drawing/2014/main" id="{29825EB1-9DF7-186C-3EA4-C75EE9128C37}"/>
                </a:ext>
              </a:extLst>
            </p:cNvPr>
            <p:cNvSpPr/>
            <p:nvPr/>
          </p:nvSpPr>
          <p:spPr>
            <a:xfrm>
              <a:off x="6435578" y="4584593"/>
              <a:ext cx="469077" cy="438846"/>
            </a:xfrm>
            <a:custGeom>
              <a:avLst/>
              <a:gdLst/>
              <a:ahLst/>
              <a:cxnLst/>
              <a:rect l="l" t="t" r="r" b="b"/>
              <a:pathLst>
                <a:path w="14774" h="13443" extrusionOk="0">
                  <a:moveTo>
                    <a:pt x="7393" y="0"/>
                  </a:moveTo>
                  <a:cubicBezTo>
                    <a:pt x="4342" y="0"/>
                    <a:pt x="1581" y="2092"/>
                    <a:pt x="852" y="5165"/>
                  </a:cubicBezTo>
                  <a:cubicBezTo>
                    <a:pt x="1" y="8783"/>
                    <a:pt x="2220" y="12400"/>
                    <a:pt x="5837" y="13251"/>
                  </a:cubicBezTo>
                  <a:cubicBezTo>
                    <a:pt x="6364" y="13380"/>
                    <a:pt x="6892" y="13442"/>
                    <a:pt x="7413" y="13442"/>
                  </a:cubicBezTo>
                  <a:cubicBezTo>
                    <a:pt x="10435" y="13442"/>
                    <a:pt x="13196" y="11356"/>
                    <a:pt x="13922" y="8296"/>
                  </a:cubicBezTo>
                  <a:cubicBezTo>
                    <a:pt x="14773" y="4679"/>
                    <a:pt x="12554" y="1062"/>
                    <a:pt x="8937" y="181"/>
                  </a:cubicBezTo>
                  <a:cubicBezTo>
                    <a:pt x="8420" y="59"/>
                    <a:pt x="7902" y="0"/>
                    <a:pt x="7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03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8" name="Google Shape;1048;p45">
              <a:extLst>
                <a:ext uri="{FF2B5EF4-FFF2-40B4-BE49-F238E27FC236}">
                  <a16:creationId xmlns:a16="http://schemas.microsoft.com/office/drawing/2014/main" id="{8B8CB127-EDFC-FE1D-C301-84A17F69E9FC}"/>
                </a:ext>
              </a:extLst>
            </p:cNvPr>
            <p:cNvSpPr/>
            <p:nvPr/>
          </p:nvSpPr>
          <p:spPr>
            <a:xfrm>
              <a:off x="7903512" y="4581199"/>
              <a:ext cx="470982" cy="438389"/>
            </a:xfrm>
            <a:custGeom>
              <a:avLst/>
              <a:gdLst/>
              <a:ahLst/>
              <a:cxnLst/>
              <a:rect l="l" t="t" r="r" b="b"/>
              <a:pathLst>
                <a:path w="14834" h="13429" extrusionOk="0">
                  <a:moveTo>
                    <a:pt x="7407" y="0"/>
                  </a:moveTo>
                  <a:cubicBezTo>
                    <a:pt x="4390" y="0"/>
                    <a:pt x="1633" y="2063"/>
                    <a:pt x="882" y="5117"/>
                  </a:cubicBezTo>
                  <a:cubicBezTo>
                    <a:pt x="1" y="8735"/>
                    <a:pt x="2220" y="12352"/>
                    <a:pt x="5806" y="13233"/>
                  </a:cubicBezTo>
                  <a:cubicBezTo>
                    <a:pt x="6347" y="13365"/>
                    <a:pt x="6889" y="13428"/>
                    <a:pt x="7422" y="13428"/>
                  </a:cubicBezTo>
                  <a:cubicBezTo>
                    <a:pt x="10452" y="13428"/>
                    <a:pt x="13203" y="11385"/>
                    <a:pt x="13952" y="8309"/>
                  </a:cubicBezTo>
                  <a:cubicBezTo>
                    <a:pt x="14834" y="4722"/>
                    <a:pt x="12615" y="1075"/>
                    <a:pt x="8998" y="193"/>
                  </a:cubicBezTo>
                  <a:cubicBezTo>
                    <a:pt x="8466" y="63"/>
                    <a:pt x="7933" y="0"/>
                    <a:pt x="7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04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" name="Google Shape;1049;p45">
              <a:extLst>
                <a:ext uri="{FF2B5EF4-FFF2-40B4-BE49-F238E27FC236}">
                  <a16:creationId xmlns:a16="http://schemas.microsoft.com/office/drawing/2014/main" id="{2A8561C3-833B-20EA-3FE3-74971B83D542}"/>
                </a:ext>
              </a:extLst>
            </p:cNvPr>
            <p:cNvSpPr/>
            <p:nvPr/>
          </p:nvSpPr>
          <p:spPr>
            <a:xfrm>
              <a:off x="7901574" y="3020151"/>
              <a:ext cx="468092" cy="438357"/>
            </a:xfrm>
            <a:custGeom>
              <a:avLst/>
              <a:gdLst/>
              <a:ahLst/>
              <a:cxnLst/>
              <a:rect l="l" t="t" r="r" b="b"/>
              <a:pathLst>
                <a:path w="14743" h="13428" extrusionOk="0">
                  <a:moveTo>
                    <a:pt x="7357" y="0"/>
                  </a:moveTo>
                  <a:cubicBezTo>
                    <a:pt x="5639" y="0"/>
                    <a:pt x="3922" y="654"/>
                    <a:pt x="2615" y="1961"/>
                  </a:cubicBezTo>
                  <a:cubicBezTo>
                    <a:pt x="1" y="4575"/>
                    <a:pt x="1" y="8830"/>
                    <a:pt x="2615" y="11444"/>
                  </a:cubicBezTo>
                  <a:cubicBezTo>
                    <a:pt x="3922" y="12767"/>
                    <a:pt x="5639" y="13428"/>
                    <a:pt x="7357" y="13428"/>
                  </a:cubicBezTo>
                  <a:cubicBezTo>
                    <a:pt x="9074" y="13428"/>
                    <a:pt x="10791" y="12767"/>
                    <a:pt x="12098" y="11444"/>
                  </a:cubicBezTo>
                  <a:cubicBezTo>
                    <a:pt x="14743" y="8830"/>
                    <a:pt x="14743" y="4575"/>
                    <a:pt x="12098" y="1961"/>
                  </a:cubicBezTo>
                  <a:cubicBezTo>
                    <a:pt x="10791" y="654"/>
                    <a:pt x="9074" y="0"/>
                    <a:pt x="7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05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0" name="Google Shape;1050;p45">
              <a:extLst>
                <a:ext uri="{FF2B5EF4-FFF2-40B4-BE49-F238E27FC236}">
                  <a16:creationId xmlns:a16="http://schemas.microsoft.com/office/drawing/2014/main" id="{9C4A4B86-C990-7917-A6CB-8CAC2B59730F}"/>
                </a:ext>
              </a:extLst>
            </p:cNvPr>
            <p:cNvSpPr/>
            <p:nvPr/>
          </p:nvSpPr>
          <p:spPr>
            <a:xfrm>
              <a:off x="6429800" y="3018716"/>
              <a:ext cx="478697" cy="438519"/>
            </a:xfrm>
            <a:custGeom>
              <a:avLst/>
              <a:gdLst/>
              <a:ahLst/>
              <a:cxnLst/>
              <a:rect l="l" t="t" r="r" b="b"/>
              <a:pathLst>
                <a:path w="15077" h="13433" extrusionOk="0">
                  <a:moveTo>
                    <a:pt x="7536" y="0"/>
                  </a:moveTo>
                  <a:cubicBezTo>
                    <a:pt x="6026" y="0"/>
                    <a:pt x="4508" y="508"/>
                    <a:pt x="3253" y="1549"/>
                  </a:cubicBezTo>
                  <a:cubicBezTo>
                    <a:pt x="396" y="3920"/>
                    <a:pt x="0" y="8145"/>
                    <a:pt x="2371" y="11002"/>
                  </a:cubicBezTo>
                  <a:cubicBezTo>
                    <a:pt x="3701" y="12604"/>
                    <a:pt x="5614" y="13432"/>
                    <a:pt x="7541" y="13432"/>
                  </a:cubicBezTo>
                  <a:cubicBezTo>
                    <a:pt x="9051" y="13432"/>
                    <a:pt x="10570" y="12925"/>
                    <a:pt x="11824" y="11883"/>
                  </a:cubicBezTo>
                  <a:cubicBezTo>
                    <a:pt x="14682" y="9513"/>
                    <a:pt x="15077" y="5288"/>
                    <a:pt x="12706" y="2430"/>
                  </a:cubicBezTo>
                  <a:cubicBezTo>
                    <a:pt x="11376" y="828"/>
                    <a:pt x="9463" y="0"/>
                    <a:pt x="7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06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1" name="Google Shape;1051;p45">
              <a:extLst>
                <a:ext uri="{FF2B5EF4-FFF2-40B4-BE49-F238E27FC236}">
                  <a16:creationId xmlns:a16="http://schemas.microsoft.com/office/drawing/2014/main" id="{85D9C991-1710-5762-408B-9EFFDBA9DD0D}"/>
                </a:ext>
              </a:extLst>
            </p:cNvPr>
            <p:cNvSpPr/>
            <p:nvPr/>
          </p:nvSpPr>
          <p:spPr>
            <a:xfrm>
              <a:off x="5281317" y="4582536"/>
              <a:ext cx="498986" cy="438781"/>
            </a:xfrm>
            <a:custGeom>
              <a:avLst/>
              <a:gdLst/>
              <a:ahLst/>
              <a:cxnLst/>
              <a:rect l="l" t="t" r="r" b="b"/>
              <a:pathLst>
                <a:path w="15716" h="13441" extrusionOk="0">
                  <a:moveTo>
                    <a:pt x="8998" y="0"/>
                  </a:moveTo>
                  <a:cubicBezTo>
                    <a:pt x="3010" y="0"/>
                    <a:pt x="1" y="7235"/>
                    <a:pt x="4226" y="11460"/>
                  </a:cubicBezTo>
                  <a:cubicBezTo>
                    <a:pt x="5593" y="12827"/>
                    <a:pt x="7280" y="13440"/>
                    <a:pt x="8935" y="13440"/>
                  </a:cubicBezTo>
                  <a:cubicBezTo>
                    <a:pt x="12393" y="13440"/>
                    <a:pt x="15715" y="10767"/>
                    <a:pt x="15715" y="6718"/>
                  </a:cubicBezTo>
                  <a:cubicBezTo>
                    <a:pt x="15715" y="3010"/>
                    <a:pt x="12706" y="0"/>
                    <a:pt x="8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07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" name="Google Shape;1052;p45">
              <a:extLst>
                <a:ext uri="{FF2B5EF4-FFF2-40B4-BE49-F238E27FC236}">
                  <a16:creationId xmlns:a16="http://schemas.microsoft.com/office/drawing/2014/main" id="{3BA38095-4ACD-0D82-C1B6-B43C34177C98}"/>
                </a:ext>
              </a:extLst>
            </p:cNvPr>
            <p:cNvSpPr/>
            <p:nvPr/>
          </p:nvSpPr>
          <p:spPr>
            <a:xfrm>
              <a:off x="3801794" y="4582536"/>
              <a:ext cx="498033" cy="438781"/>
            </a:xfrm>
            <a:custGeom>
              <a:avLst/>
              <a:gdLst/>
              <a:ahLst/>
              <a:cxnLst/>
              <a:rect l="l" t="t" r="r" b="b"/>
              <a:pathLst>
                <a:path w="15686" h="13441" extrusionOk="0">
                  <a:moveTo>
                    <a:pt x="8968" y="0"/>
                  </a:moveTo>
                  <a:cubicBezTo>
                    <a:pt x="2980" y="0"/>
                    <a:pt x="1" y="7235"/>
                    <a:pt x="4226" y="11460"/>
                  </a:cubicBezTo>
                  <a:cubicBezTo>
                    <a:pt x="5594" y="12827"/>
                    <a:pt x="7277" y="13440"/>
                    <a:pt x="8928" y="13440"/>
                  </a:cubicBezTo>
                  <a:cubicBezTo>
                    <a:pt x="12377" y="13440"/>
                    <a:pt x="15685" y="10767"/>
                    <a:pt x="15685" y="6718"/>
                  </a:cubicBezTo>
                  <a:cubicBezTo>
                    <a:pt x="15685" y="3010"/>
                    <a:pt x="12676" y="0"/>
                    <a:pt x="8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08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" name="Google Shape;1053;p45">
              <a:extLst>
                <a:ext uri="{FF2B5EF4-FFF2-40B4-BE49-F238E27FC236}">
                  <a16:creationId xmlns:a16="http://schemas.microsoft.com/office/drawing/2014/main" id="{EE3E4243-91F6-6914-A553-AE1B63099218}"/>
                </a:ext>
              </a:extLst>
            </p:cNvPr>
            <p:cNvSpPr/>
            <p:nvPr/>
          </p:nvSpPr>
          <p:spPr>
            <a:xfrm>
              <a:off x="3887713" y="3008726"/>
              <a:ext cx="426595" cy="438618"/>
            </a:xfrm>
            <a:custGeom>
              <a:avLst/>
              <a:gdLst/>
              <a:ahLst/>
              <a:cxnLst/>
              <a:rect l="l" t="t" r="r" b="b"/>
              <a:pathLst>
                <a:path w="13436" h="13436" extrusionOk="0">
                  <a:moveTo>
                    <a:pt x="6718" y="1"/>
                  </a:moveTo>
                  <a:cubicBezTo>
                    <a:pt x="3009" y="1"/>
                    <a:pt x="0" y="3010"/>
                    <a:pt x="0" y="6718"/>
                  </a:cubicBezTo>
                  <a:cubicBezTo>
                    <a:pt x="0" y="10427"/>
                    <a:pt x="3009" y="13436"/>
                    <a:pt x="6718" y="13436"/>
                  </a:cubicBezTo>
                  <a:cubicBezTo>
                    <a:pt x="10426" y="13436"/>
                    <a:pt x="13435" y="10427"/>
                    <a:pt x="13435" y="6718"/>
                  </a:cubicBezTo>
                  <a:cubicBezTo>
                    <a:pt x="13435" y="3010"/>
                    <a:pt x="10426" y="1"/>
                    <a:pt x="6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685800"/>
              <a:r>
                <a:rPr lang="en" sz="1350" b="1">
                  <a:ea typeface="Fira Sans"/>
                  <a:cs typeface="Fira Sans"/>
                  <a:sym typeface="Fira Sans"/>
                </a:rPr>
                <a:t>01</a:t>
              </a:r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" name="Google Shape;1054;p45">
              <a:extLst>
                <a:ext uri="{FF2B5EF4-FFF2-40B4-BE49-F238E27FC236}">
                  <a16:creationId xmlns:a16="http://schemas.microsoft.com/office/drawing/2014/main" id="{BA1CD2F2-7EAB-EE9B-789A-6264E2718F4B}"/>
                </a:ext>
              </a:extLst>
            </p:cNvPr>
            <p:cNvSpPr/>
            <p:nvPr/>
          </p:nvSpPr>
          <p:spPr>
            <a:xfrm>
              <a:off x="4338288" y="3554386"/>
              <a:ext cx="919363" cy="945273"/>
            </a:xfrm>
            <a:custGeom>
              <a:avLst/>
              <a:gdLst/>
              <a:ahLst/>
              <a:cxnLst/>
              <a:rect l="l" t="t" r="r" b="b"/>
              <a:pathLst>
                <a:path w="25241" h="25241" extrusionOk="0">
                  <a:moveTo>
                    <a:pt x="12651" y="1"/>
                  </a:moveTo>
                  <a:lnTo>
                    <a:pt x="11371" y="62"/>
                  </a:lnTo>
                  <a:lnTo>
                    <a:pt x="8902" y="550"/>
                  </a:lnTo>
                  <a:lnTo>
                    <a:pt x="6616" y="1495"/>
                  </a:lnTo>
                  <a:lnTo>
                    <a:pt x="4604" y="2836"/>
                  </a:lnTo>
                  <a:lnTo>
                    <a:pt x="2897" y="4543"/>
                  </a:lnTo>
                  <a:lnTo>
                    <a:pt x="1525" y="6555"/>
                  </a:lnTo>
                  <a:lnTo>
                    <a:pt x="549" y="8811"/>
                  </a:lnTo>
                  <a:lnTo>
                    <a:pt x="31" y="11280"/>
                  </a:lnTo>
                  <a:lnTo>
                    <a:pt x="1" y="12590"/>
                  </a:lnTo>
                  <a:lnTo>
                    <a:pt x="31" y="13871"/>
                  </a:lnTo>
                  <a:lnTo>
                    <a:pt x="519" y="16340"/>
                  </a:lnTo>
                  <a:lnTo>
                    <a:pt x="1464" y="18626"/>
                  </a:lnTo>
                  <a:lnTo>
                    <a:pt x="2836" y="20638"/>
                  </a:lnTo>
                  <a:lnTo>
                    <a:pt x="4543" y="22345"/>
                  </a:lnTo>
                  <a:lnTo>
                    <a:pt x="6555" y="23717"/>
                  </a:lnTo>
                  <a:lnTo>
                    <a:pt x="8810" y="24692"/>
                  </a:lnTo>
                  <a:lnTo>
                    <a:pt x="11249" y="25210"/>
                  </a:lnTo>
                  <a:lnTo>
                    <a:pt x="12560" y="25241"/>
                  </a:lnTo>
                  <a:lnTo>
                    <a:pt x="13871" y="25210"/>
                  </a:lnTo>
                  <a:lnTo>
                    <a:pt x="16309" y="24723"/>
                  </a:lnTo>
                  <a:lnTo>
                    <a:pt x="18595" y="23778"/>
                  </a:lnTo>
                  <a:lnTo>
                    <a:pt x="20607" y="22406"/>
                  </a:lnTo>
                  <a:lnTo>
                    <a:pt x="22345" y="20699"/>
                  </a:lnTo>
                  <a:lnTo>
                    <a:pt x="23686" y="18687"/>
                  </a:lnTo>
                  <a:lnTo>
                    <a:pt x="24662" y="16431"/>
                  </a:lnTo>
                  <a:lnTo>
                    <a:pt x="25180" y="13962"/>
                  </a:lnTo>
                  <a:lnTo>
                    <a:pt x="25241" y="12682"/>
                  </a:lnTo>
                  <a:lnTo>
                    <a:pt x="25180" y="11371"/>
                  </a:lnTo>
                  <a:lnTo>
                    <a:pt x="24692" y="8902"/>
                  </a:lnTo>
                  <a:lnTo>
                    <a:pt x="23747" y="6646"/>
                  </a:lnTo>
                  <a:lnTo>
                    <a:pt x="22406" y="4634"/>
                  </a:lnTo>
                  <a:lnTo>
                    <a:pt x="20699" y="2897"/>
                  </a:lnTo>
                  <a:lnTo>
                    <a:pt x="18687" y="1525"/>
                  </a:lnTo>
                  <a:lnTo>
                    <a:pt x="16431" y="580"/>
                  </a:lnTo>
                  <a:lnTo>
                    <a:pt x="13962" y="62"/>
                  </a:lnTo>
                  <a:lnTo>
                    <a:pt x="12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5716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5" name="Google Shape;1055;p45">
              <a:extLst>
                <a:ext uri="{FF2B5EF4-FFF2-40B4-BE49-F238E27FC236}">
                  <a16:creationId xmlns:a16="http://schemas.microsoft.com/office/drawing/2014/main" id="{ED0665AF-B692-E70D-EDB0-310AD0619AE0}"/>
                </a:ext>
              </a:extLst>
            </p:cNvPr>
            <p:cNvSpPr/>
            <p:nvPr/>
          </p:nvSpPr>
          <p:spPr>
            <a:xfrm>
              <a:off x="6964997" y="3552348"/>
              <a:ext cx="919341" cy="949336"/>
            </a:xfrm>
            <a:custGeom>
              <a:avLst/>
              <a:gdLst/>
              <a:ahLst/>
              <a:cxnLst/>
              <a:rect l="l" t="t" r="r" b="b"/>
              <a:pathLst>
                <a:path w="25272" h="25302" extrusionOk="0">
                  <a:moveTo>
                    <a:pt x="13048" y="0"/>
                  </a:moveTo>
                  <a:lnTo>
                    <a:pt x="11737" y="61"/>
                  </a:lnTo>
                  <a:lnTo>
                    <a:pt x="10457" y="183"/>
                  </a:lnTo>
                  <a:lnTo>
                    <a:pt x="8018" y="884"/>
                  </a:lnTo>
                  <a:lnTo>
                    <a:pt x="5823" y="1982"/>
                  </a:lnTo>
                  <a:lnTo>
                    <a:pt x="3933" y="3476"/>
                  </a:lnTo>
                  <a:lnTo>
                    <a:pt x="2348" y="5305"/>
                  </a:lnTo>
                  <a:lnTo>
                    <a:pt x="1129" y="7438"/>
                  </a:lnTo>
                  <a:lnTo>
                    <a:pt x="336" y="9755"/>
                  </a:lnTo>
                  <a:lnTo>
                    <a:pt x="1" y="12255"/>
                  </a:lnTo>
                  <a:lnTo>
                    <a:pt x="31" y="13535"/>
                  </a:lnTo>
                  <a:lnTo>
                    <a:pt x="184" y="14846"/>
                  </a:lnTo>
                  <a:lnTo>
                    <a:pt x="854" y="17254"/>
                  </a:lnTo>
                  <a:lnTo>
                    <a:pt x="1982" y="19449"/>
                  </a:lnTo>
                  <a:lnTo>
                    <a:pt x="3476" y="21369"/>
                  </a:lnTo>
                  <a:lnTo>
                    <a:pt x="5305" y="22954"/>
                  </a:lnTo>
                  <a:lnTo>
                    <a:pt x="7408" y="24174"/>
                  </a:lnTo>
                  <a:lnTo>
                    <a:pt x="9725" y="24966"/>
                  </a:lnTo>
                  <a:lnTo>
                    <a:pt x="12225" y="25301"/>
                  </a:lnTo>
                  <a:lnTo>
                    <a:pt x="13535" y="25240"/>
                  </a:lnTo>
                  <a:lnTo>
                    <a:pt x="14816" y="25119"/>
                  </a:lnTo>
                  <a:lnTo>
                    <a:pt x="17224" y="24417"/>
                  </a:lnTo>
                  <a:lnTo>
                    <a:pt x="19419" y="23320"/>
                  </a:lnTo>
                  <a:lnTo>
                    <a:pt x="21339" y="21826"/>
                  </a:lnTo>
                  <a:lnTo>
                    <a:pt x="22924" y="19967"/>
                  </a:lnTo>
                  <a:lnTo>
                    <a:pt x="24144" y="17864"/>
                  </a:lnTo>
                  <a:lnTo>
                    <a:pt x="24936" y="15547"/>
                  </a:lnTo>
                  <a:lnTo>
                    <a:pt x="25271" y="13047"/>
                  </a:lnTo>
                  <a:lnTo>
                    <a:pt x="25211" y="11767"/>
                  </a:lnTo>
                  <a:lnTo>
                    <a:pt x="25089" y="10456"/>
                  </a:lnTo>
                  <a:lnTo>
                    <a:pt x="24418" y="8048"/>
                  </a:lnTo>
                  <a:lnTo>
                    <a:pt x="23290" y="5853"/>
                  </a:lnTo>
                  <a:lnTo>
                    <a:pt x="21796" y="3933"/>
                  </a:lnTo>
                  <a:lnTo>
                    <a:pt x="19967" y="2348"/>
                  </a:lnTo>
                  <a:lnTo>
                    <a:pt x="17864" y="1128"/>
                  </a:lnTo>
                  <a:lnTo>
                    <a:pt x="15517" y="336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5716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sz="1350" b="1"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46" name="Google Shape;1064;p45">
              <a:extLst>
                <a:ext uri="{FF2B5EF4-FFF2-40B4-BE49-F238E27FC236}">
                  <a16:creationId xmlns:a16="http://schemas.microsoft.com/office/drawing/2014/main" id="{37901DA2-E236-B2DA-10B9-2A696A18F64C}"/>
                </a:ext>
              </a:extLst>
            </p:cNvPr>
            <p:cNvGrpSpPr/>
            <p:nvPr/>
          </p:nvGrpSpPr>
          <p:grpSpPr>
            <a:xfrm>
              <a:off x="2320894" y="2169793"/>
              <a:ext cx="1529219" cy="953067"/>
              <a:chOff x="1246156" y="1223224"/>
              <a:chExt cx="1342452" cy="813737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8" name="Google Shape;1065;p45">
                <a:extLst>
                  <a:ext uri="{FF2B5EF4-FFF2-40B4-BE49-F238E27FC236}">
                    <a16:creationId xmlns:a16="http://schemas.microsoft.com/office/drawing/2014/main" id="{650A5069-0019-C1D8-CBCA-63953E912EEA}"/>
                  </a:ext>
                </a:extLst>
              </p:cNvPr>
              <p:cNvCxnSpPr>
                <a:cxnSpLocks/>
                <a:endCxn id="79" idx="4"/>
              </p:cNvCxnSpPr>
              <p:nvPr/>
            </p:nvCxnSpPr>
            <p:spPr>
              <a:xfrm rot="10800000">
                <a:off x="1305707" y="1342325"/>
                <a:ext cx="1282901" cy="694636"/>
              </a:xfrm>
              <a:prstGeom prst="bentConnector2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1066;p45">
                <a:extLst>
                  <a:ext uri="{FF2B5EF4-FFF2-40B4-BE49-F238E27FC236}">
                    <a16:creationId xmlns:a16="http://schemas.microsoft.com/office/drawing/2014/main" id="{DC376B8B-3C70-2B3F-DBC8-7A12426A236E}"/>
                  </a:ext>
                </a:extLst>
              </p:cNvPr>
              <p:cNvSpPr/>
              <p:nvPr/>
            </p:nvSpPr>
            <p:spPr>
              <a:xfrm>
                <a:off x="1246156" y="1223224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47" name="Google Shape;1067;p45">
              <a:extLst>
                <a:ext uri="{FF2B5EF4-FFF2-40B4-BE49-F238E27FC236}">
                  <a16:creationId xmlns:a16="http://schemas.microsoft.com/office/drawing/2014/main" id="{FB02500B-4908-666F-84E2-773EB342D39D}"/>
                </a:ext>
              </a:extLst>
            </p:cNvPr>
            <p:cNvGrpSpPr/>
            <p:nvPr/>
          </p:nvGrpSpPr>
          <p:grpSpPr>
            <a:xfrm>
              <a:off x="4744272" y="2360969"/>
              <a:ext cx="135675" cy="567104"/>
              <a:chOff x="3373439" y="1386457"/>
              <a:chExt cx="119100" cy="484200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6" name="Google Shape;1068;p45">
                <a:extLst>
                  <a:ext uri="{FF2B5EF4-FFF2-40B4-BE49-F238E27FC236}">
                    <a16:creationId xmlns:a16="http://schemas.microsoft.com/office/drawing/2014/main" id="{56E94A51-848E-EC63-6AA6-47EF3D6A25F1}"/>
                  </a:ext>
                </a:extLst>
              </p:cNvPr>
              <p:cNvCxnSpPr/>
              <p:nvPr/>
            </p:nvCxnSpPr>
            <p:spPr>
              <a:xfrm>
                <a:off x="3426394" y="1386457"/>
                <a:ext cx="6000" cy="4842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" name="Google Shape;1069;p45">
                <a:extLst>
                  <a:ext uri="{FF2B5EF4-FFF2-40B4-BE49-F238E27FC236}">
                    <a16:creationId xmlns:a16="http://schemas.microsoft.com/office/drawing/2014/main" id="{600B53C7-BEA4-A692-2808-DEC7F480AA66}"/>
                  </a:ext>
                </a:extLst>
              </p:cNvPr>
              <p:cNvSpPr/>
              <p:nvPr/>
            </p:nvSpPr>
            <p:spPr>
              <a:xfrm>
                <a:off x="3373439" y="139086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48" name="Google Shape;1070;p45">
              <a:extLst>
                <a:ext uri="{FF2B5EF4-FFF2-40B4-BE49-F238E27FC236}">
                  <a16:creationId xmlns:a16="http://schemas.microsoft.com/office/drawing/2014/main" id="{D112003C-706A-C77C-54DB-656E2A7D9312}"/>
                </a:ext>
              </a:extLst>
            </p:cNvPr>
            <p:cNvGrpSpPr/>
            <p:nvPr/>
          </p:nvGrpSpPr>
          <p:grpSpPr>
            <a:xfrm>
              <a:off x="6969550" y="2321180"/>
              <a:ext cx="442806" cy="786687"/>
              <a:chOff x="5327074" y="1352476"/>
              <a:chExt cx="388726" cy="671677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4" name="Google Shape;1071;p45">
                <a:extLst>
                  <a:ext uri="{FF2B5EF4-FFF2-40B4-BE49-F238E27FC236}">
                    <a16:creationId xmlns:a16="http://schemas.microsoft.com/office/drawing/2014/main" id="{E621F149-AF60-BF52-AACC-FA149E8AFFAA}"/>
                  </a:ext>
                </a:extLst>
              </p:cNvPr>
              <p:cNvCxnSpPr/>
              <p:nvPr/>
            </p:nvCxnSpPr>
            <p:spPr>
              <a:xfrm rot="16200000">
                <a:off x="5204674" y="1574753"/>
                <a:ext cx="571800" cy="327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" name="Google Shape;1072;p45">
                <a:extLst>
                  <a:ext uri="{FF2B5EF4-FFF2-40B4-BE49-F238E27FC236}">
                    <a16:creationId xmlns:a16="http://schemas.microsoft.com/office/drawing/2014/main" id="{A196964B-43EB-1F73-F624-44BEE003D709}"/>
                  </a:ext>
                </a:extLst>
              </p:cNvPr>
              <p:cNvSpPr/>
              <p:nvPr/>
            </p:nvSpPr>
            <p:spPr>
              <a:xfrm>
                <a:off x="5596700" y="1352476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49" name="Google Shape;1073;p45">
              <a:extLst>
                <a:ext uri="{FF2B5EF4-FFF2-40B4-BE49-F238E27FC236}">
                  <a16:creationId xmlns:a16="http://schemas.microsoft.com/office/drawing/2014/main" id="{86AF7158-6778-F340-0D09-B4B8F2BEF5A5}"/>
                </a:ext>
              </a:extLst>
            </p:cNvPr>
            <p:cNvGrpSpPr/>
            <p:nvPr/>
          </p:nvGrpSpPr>
          <p:grpSpPr>
            <a:xfrm>
              <a:off x="8247369" y="2541365"/>
              <a:ext cx="1516870" cy="943248"/>
              <a:chOff x="6448845" y="1540474"/>
              <a:chExt cx="1331617" cy="805355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2" name="Google Shape;1074;p45">
                <a:extLst>
                  <a:ext uri="{FF2B5EF4-FFF2-40B4-BE49-F238E27FC236}">
                    <a16:creationId xmlns:a16="http://schemas.microsoft.com/office/drawing/2014/main" id="{9B1897C9-E000-C14C-56C0-820EAFB202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845" y="1641593"/>
                <a:ext cx="1273407" cy="704236"/>
              </a:xfrm>
              <a:prstGeom prst="bentConnector3">
                <a:avLst>
                  <a:gd name="adj1" fmla="val 99618"/>
                </a:avLst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" name="Google Shape;1075;p45">
                <a:extLst>
                  <a:ext uri="{FF2B5EF4-FFF2-40B4-BE49-F238E27FC236}">
                    <a16:creationId xmlns:a16="http://schemas.microsoft.com/office/drawing/2014/main" id="{8EE15864-C771-8E15-4717-FB4D6A58B8A8}"/>
                  </a:ext>
                </a:extLst>
              </p:cNvPr>
              <p:cNvSpPr/>
              <p:nvPr/>
            </p:nvSpPr>
            <p:spPr>
              <a:xfrm>
                <a:off x="7661362" y="1540474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50" name="Google Shape;1076;p45">
              <a:extLst>
                <a:ext uri="{FF2B5EF4-FFF2-40B4-BE49-F238E27FC236}">
                  <a16:creationId xmlns:a16="http://schemas.microsoft.com/office/drawing/2014/main" id="{0AE4F1F8-856E-DE66-D1AF-95E30BB6F019}"/>
                </a:ext>
              </a:extLst>
            </p:cNvPr>
            <p:cNvGrpSpPr/>
            <p:nvPr/>
          </p:nvGrpSpPr>
          <p:grpSpPr>
            <a:xfrm>
              <a:off x="2224369" y="4980181"/>
              <a:ext cx="1722181" cy="634570"/>
              <a:chOff x="1161425" y="3622750"/>
              <a:chExt cx="1511850" cy="541800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70" name="Google Shape;1077;p45">
                <a:extLst>
                  <a:ext uri="{FF2B5EF4-FFF2-40B4-BE49-F238E27FC236}">
                    <a16:creationId xmlns:a16="http://schemas.microsoft.com/office/drawing/2014/main" id="{7A9B9DFB-C10D-FA76-6BD7-A45912E43FA5}"/>
                  </a:ext>
                </a:extLst>
              </p:cNvPr>
              <p:cNvCxnSpPr>
                <a:endCxn id="71" idx="0"/>
              </p:cNvCxnSpPr>
              <p:nvPr/>
            </p:nvCxnSpPr>
            <p:spPr>
              <a:xfrm flipH="1">
                <a:off x="1220975" y="3622750"/>
                <a:ext cx="1452300" cy="422700"/>
              </a:xfrm>
              <a:prstGeom prst="bentConnector2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" name="Google Shape;1078;p45">
                <a:extLst>
                  <a:ext uri="{FF2B5EF4-FFF2-40B4-BE49-F238E27FC236}">
                    <a16:creationId xmlns:a16="http://schemas.microsoft.com/office/drawing/2014/main" id="{F7A07F9C-41FA-B168-DCAB-8A241AB1E3F6}"/>
                  </a:ext>
                </a:extLst>
              </p:cNvPr>
              <p:cNvSpPr/>
              <p:nvPr/>
            </p:nvSpPr>
            <p:spPr>
              <a:xfrm>
                <a:off x="1161425" y="404545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51" name="Google Shape;1079;p45">
              <a:extLst>
                <a:ext uri="{FF2B5EF4-FFF2-40B4-BE49-F238E27FC236}">
                  <a16:creationId xmlns:a16="http://schemas.microsoft.com/office/drawing/2014/main" id="{8B127281-0048-0D91-A8D4-A3C3C0A0C5C2}"/>
                </a:ext>
              </a:extLst>
            </p:cNvPr>
            <p:cNvGrpSpPr/>
            <p:nvPr/>
          </p:nvGrpSpPr>
          <p:grpSpPr>
            <a:xfrm>
              <a:off x="4775717" y="5046472"/>
              <a:ext cx="879144" cy="568279"/>
              <a:chOff x="3401175" y="3679350"/>
              <a:chExt cx="771774" cy="485200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68" name="Google Shape;1080;p45">
                <a:extLst>
                  <a:ext uri="{FF2B5EF4-FFF2-40B4-BE49-F238E27FC236}">
                    <a16:creationId xmlns:a16="http://schemas.microsoft.com/office/drawing/2014/main" id="{90972DA4-7857-78AE-D414-21A05F167E71}"/>
                  </a:ext>
                </a:extLst>
              </p:cNvPr>
              <p:cNvCxnSpPr/>
              <p:nvPr/>
            </p:nvCxnSpPr>
            <p:spPr>
              <a:xfrm flipH="1">
                <a:off x="3440949" y="3679350"/>
                <a:ext cx="732000" cy="435600"/>
              </a:xfrm>
              <a:prstGeom prst="bentConnector3">
                <a:avLst>
                  <a:gd name="adj1" fmla="val 137"/>
                </a:avLst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" name="Google Shape;1081;p45">
                <a:extLst>
                  <a:ext uri="{FF2B5EF4-FFF2-40B4-BE49-F238E27FC236}">
                    <a16:creationId xmlns:a16="http://schemas.microsoft.com/office/drawing/2014/main" id="{847F5C65-9C91-B28D-F936-65576419A22B}"/>
                  </a:ext>
                </a:extLst>
              </p:cNvPr>
              <p:cNvSpPr/>
              <p:nvPr/>
            </p:nvSpPr>
            <p:spPr>
              <a:xfrm>
                <a:off x="3401175" y="404545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52" name="Google Shape;1082;p45">
              <a:extLst>
                <a:ext uri="{FF2B5EF4-FFF2-40B4-BE49-F238E27FC236}">
                  <a16:creationId xmlns:a16="http://schemas.microsoft.com/office/drawing/2014/main" id="{04DBF696-81A9-34A6-A3CC-BE119416184D}"/>
                </a:ext>
              </a:extLst>
            </p:cNvPr>
            <p:cNvGrpSpPr/>
            <p:nvPr/>
          </p:nvGrpSpPr>
          <p:grpSpPr>
            <a:xfrm>
              <a:off x="6600648" y="5073645"/>
              <a:ext cx="811708" cy="541097"/>
              <a:chOff x="5003226" y="3702557"/>
              <a:chExt cx="712574" cy="461993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66" name="Google Shape;1083;p45">
                <a:extLst>
                  <a:ext uri="{FF2B5EF4-FFF2-40B4-BE49-F238E27FC236}">
                    <a16:creationId xmlns:a16="http://schemas.microsoft.com/office/drawing/2014/main" id="{2F7D577C-CAF7-1D66-8967-9329413FBE6D}"/>
                  </a:ext>
                </a:extLst>
              </p:cNvPr>
              <p:cNvCxnSpPr/>
              <p:nvPr/>
            </p:nvCxnSpPr>
            <p:spPr>
              <a:xfrm>
                <a:off x="5003226" y="3702557"/>
                <a:ext cx="675900" cy="400200"/>
              </a:xfrm>
              <a:prstGeom prst="bentConnector3">
                <a:avLst>
                  <a:gd name="adj1" fmla="val -33"/>
                </a:avLst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084;p45">
                <a:extLst>
                  <a:ext uri="{FF2B5EF4-FFF2-40B4-BE49-F238E27FC236}">
                    <a16:creationId xmlns:a16="http://schemas.microsoft.com/office/drawing/2014/main" id="{AA7E13AD-CD0C-0ED3-50BF-E1DDE0106B22}"/>
                  </a:ext>
                </a:extLst>
              </p:cNvPr>
              <p:cNvSpPr/>
              <p:nvPr/>
            </p:nvSpPr>
            <p:spPr>
              <a:xfrm>
                <a:off x="5596700" y="404545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grpSp>
          <p:nvGrpSpPr>
            <p:cNvPr id="53" name="Google Shape;1085;p45">
              <a:extLst>
                <a:ext uri="{FF2B5EF4-FFF2-40B4-BE49-F238E27FC236}">
                  <a16:creationId xmlns:a16="http://schemas.microsoft.com/office/drawing/2014/main" id="{F6C5BE87-CC03-D81B-DB4F-908359AA6A6B}"/>
                </a:ext>
              </a:extLst>
            </p:cNvPr>
            <p:cNvGrpSpPr/>
            <p:nvPr/>
          </p:nvGrpSpPr>
          <p:grpSpPr>
            <a:xfrm>
              <a:off x="8294406" y="4980181"/>
              <a:ext cx="1676047" cy="634570"/>
              <a:chOff x="6490125" y="3622750"/>
              <a:chExt cx="1471350" cy="541800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64" name="Google Shape;1086;p45">
                <a:extLst>
                  <a:ext uri="{FF2B5EF4-FFF2-40B4-BE49-F238E27FC236}">
                    <a16:creationId xmlns:a16="http://schemas.microsoft.com/office/drawing/2014/main" id="{04AD2912-B923-77E1-5C48-ECF4ADB2149D}"/>
                  </a:ext>
                </a:extLst>
              </p:cNvPr>
              <p:cNvCxnSpPr>
                <a:endCxn id="65" idx="0"/>
              </p:cNvCxnSpPr>
              <p:nvPr/>
            </p:nvCxnSpPr>
            <p:spPr>
              <a:xfrm>
                <a:off x="6490125" y="3622750"/>
                <a:ext cx="1411800" cy="422700"/>
              </a:xfrm>
              <a:prstGeom prst="bentConnector2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" name="Google Shape;1087;p45">
                <a:extLst>
                  <a:ext uri="{FF2B5EF4-FFF2-40B4-BE49-F238E27FC236}">
                    <a16:creationId xmlns:a16="http://schemas.microsoft.com/office/drawing/2014/main" id="{2F56546E-E56F-7379-6C96-BB31AFC07879}"/>
                  </a:ext>
                </a:extLst>
              </p:cNvPr>
              <p:cNvSpPr/>
              <p:nvPr/>
            </p:nvSpPr>
            <p:spPr>
              <a:xfrm>
                <a:off x="7842375" y="4045450"/>
                <a:ext cx="119100" cy="119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sz="135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70308F-50AD-C74F-0591-1C5413F401CB}"/>
                </a:ext>
              </a:extLst>
            </p:cNvPr>
            <p:cNvSpPr txBox="1"/>
            <p:nvPr/>
          </p:nvSpPr>
          <p:spPr>
            <a:xfrm>
              <a:off x="3810367" y="5660070"/>
              <a:ext cx="2007308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MONITOR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Observe and optimize infrastructure performance.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E99BE2-80D8-2325-6263-6DB6DD1A13DD}"/>
                </a:ext>
              </a:extLst>
            </p:cNvPr>
            <p:cNvSpPr txBox="1"/>
            <p:nvPr/>
          </p:nvSpPr>
          <p:spPr>
            <a:xfrm>
              <a:off x="6326714" y="5669092"/>
              <a:ext cx="2097220" cy="58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CONFIGURE</a:t>
              </a:r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Write and version </a:t>
              </a:r>
              <a:r>
                <a:rPr lang="en-US" sz="1200" dirty="0" err="1"/>
                <a:t>IaC</a:t>
              </a:r>
              <a:r>
                <a:rPr lang="en-US" sz="1200" dirty="0"/>
                <a:t> scripts.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44C642-9B09-080B-F520-A99CA218DB64}"/>
                </a:ext>
              </a:extLst>
            </p:cNvPr>
            <p:cNvSpPr txBox="1"/>
            <p:nvPr/>
          </p:nvSpPr>
          <p:spPr>
            <a:xfrm>
              <a:off x="8932973" y="5660071"/>
              <a:ext cx="1897254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BUILD</a:t>
              </a:r>
              <a:r>
                <a:rPr lang="en-US" sz="2200" b="1" dirty="0"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Construct infrastructure from code automatically.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3BD9FF-EB1B-7CE4-0BD7-113262CA84E7}"/>
                </a:ext>
              </a:extLst>
            </p:cNvPr>
            <p:cNvSpPr txBox="1"/>
            <p:nvPr/>
          </p:nvSpPr>
          <p:spPr>
            <a:xfrm>
              <a:off x="1650389" y="1363456"/>
              <a:ext cx="1654346" cy="58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PLAN</a:t>
              </a:r>
            </a:p>
            <a:p>
              <a:pPr algn="ctr" defTabSz="685800">
                <a:spcBef>
                  <a:spcPts val="450"/>
                </a:spcBef>
              </a:pPr>
              <a:r>
                <a:rPr lang="en-IN" sz="1200" dirty="0"/>
                <a:t>Define goals and scope.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03A0E8-64E7-0DA1-024B-5D90F67DDDCF}"/>
                </a:ext>
              </a:extLst>
            </p:cNvPr>
            <p:cNvSpPr txBox="1"/>
            <p:nvPr/>
          </p:nvSpPr>
          <p:spPr>
            <a:xfrm>
              <a:off x="3885348" y="1377007"/>
              <a:ext cx="1838382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/>
                <a:t>DESIGN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Create infrastructure blueprint and strategy.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58CD1-7494-3B6F-B0C6-0D346A9F6BAB}"/>
                </a:ext>
              </a:extLst>
            </p:cNvPr>
            <p:cNvSpPr txBox="1"/>
            <p:nvPr/>
          </p:nvSpPr>
          <p:spPr>
            <a:xfrm>
              <a:off x="8866222" y="1344699"/>
              <a:ext cx="1736334" cy="9566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TEST</a:t>
              </a:r>
              <a:r>
                <a:rPr lang="en-US" sz="2200" b="1" dirty="0"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Validate infrastructure meets requirements systematically.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8BDA56-4957-FB59-43E5-09B0F8244E5D}"/>
                </a:ext>
              </a:extLst>
            </p:cNvPr>
            <p:cNvSpPr txBox="1"/>
            <p:nvPr/>
          </p:nvSpPr>
          <p:spPr>
            <a:xfrm>
              <a:off x="4283151" y="3796188"/>
              <a:ext cx="1029637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400" b="1" dirty="0">
                  <a:ea typeface="Cambria" panose="02040503050406030204" pitchFamily="18" charset="0"/>
                </a:rPr>
                <a:t>DEV</a:t>
              </a:r>
              <a:endParaRPr lang="en-IN" sz="24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EBB7AD-A96D-A285-D874-413BC68CABA8}"/>
                </a:ext>
              </a:extLst>
            </p:cNvPr>
            <p:cNvSpPr txBox="1"/>
            <p:nvPr/>
          </p:nvSpPr>
          <p:spPr>
            <a:xfrm>
              <a:off x="6909850" y="3796183"/>
              <a:ext cx="1029637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400" b="1" dirty="0">
                  <a:ea typeface="Cambria" panose="02040503050406030204" pitchFamily="18" charset="0"/>
                </a:rPr>
                <a:t>OPS</a:t>
              </a:r>
              <a:endParaRPr lang="en-IN" sz="2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50F386-BC68-98C3-5DF2-C3EAF7D36418}"/>
                </a:ext>
              </a:extLst>
            </p:cNvPr>
            <p:cNvSpPr txBox="1"/>
            <p:nvPr/>
          </p:nvSpPr>
          <p:spPr>
            <a:xfrm>
              <a:off x="1530723" y="5660071"/>
              <a:ext cx="1518677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RETIRE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Decommission and clean up resources.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7C4B6F6-E4E7-CC48-7B57-4C089E059CF1}"/>
                </a:ext>
              </a:extLst>
            </p:cNvPr>
            <p:cNvSpPr txBox="1"/>
            <p:nvPr/>
          </p:nvSpPr>
          <p:spPr>
            <a:xfrm>
              <a:off x="6444981" y="1358977"/>
              <a:ext cx="1760776" cy="772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spcBef>
                  <a:spcPts val="450"/>
                </a:spcBef>
              </a:pPr>
              <a:r>
                <a:rPr lang="en-US" sz="2200" b="1" dirty="0">
                  <a:ea typeface="Cambria" panose="02040503050406030204" pitchFamily="18" charset="0"/>
                </a:rPr>
                <a:t>DEPLOY</a:t>
              </a:r>
              <a:endParaRPr lang="en-US" sz="2200" dirty="0"/>
            </a:p>
            <a:p>
              <a:pPr algn="ctr" defTabSz="685800">
                <a:spcBef>
                  <a:spcPts val="450"/>
                </a:spcBef>
              </a:pPr>
              <a:r>
                <a:rPr lang="en-US" sz="1200" dirty="0"/>
                <a:t>Implement infrastructure in target environment.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90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FFF90-9D96-140A-79D9-E84B9168E71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7212" y="397934"/>
            <a:ext cx="11077575" cy="5540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sz="4400" b="1" dirty="0">
                <a:latin typeface="Trebuchet MS"/>
              </a:rPr>
              <a:t>VIRTUAL TESTBED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DA6373-0B0F-00E4-B5CD-25ACC3E8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75" y="1287559"/>
            <a:ext cx="9894110" cy="517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9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9F4E-5317-78AB-F0E8-15D0B159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91835"/>
            <a:ext cx="6352304" cy="455682"/>
          </a:xfrm>
        </p:spPr>
        <p:txBody>
          <a:bodyPr/>
          <a:lstStyle/>
          <a:p>
            <a:r>
              <a:rPr lang="en-US">
                <a:latin typeface="+mn-lt"/>
              </a:rPr>
              <a:t> Three Tier Deployments </a:t>
            </a:r>
          </a:p>
        </p:txBody>
      </p:sp>
      <p:sp>
        <p:nvSpPr>
          <p:cNvPr id="102" name="Subtitle 2">
            <a:extLst>
              <a:ext uri="{FF2B5EF4-FFF2-40B4-BE49-F238E27FC236}">
                <a16:creationId xmlns:a16="http://schemas.microsoft.com/office/drawing/2014/main" id="{41801B19-93DC-D171-85B7-905E906A3811}"/>
              </a:ext>
            </a:extLst>
          </p:cNvPr>
          <p:cNvSpPr txBox="1">
            <a:spLocks/>
          </p:cNvSpPr>
          <p:nvPr/>
        </p:nvSpPr>
        <p:spPr>
          <a:xfrm>
            <a:off x="199088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4CA8EDF6-924D-F56B-95F6-133E71AA9464}"/>
              </a:ext>
            </a:extLst>
          </p:cNvPr>
          <p:cNvSpPr txBox="1">
            <a:spLocks/>
          </p:cNvSpPr>
          <p:nvPr/>
        </p:nvSpPr>
        <p:spPr>
          <a:xfrm>
            <a:off x="7366923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6" name="Subtitle 2">
            <a:extLst>
              <a:ext uri="{FF2B5EF4-FFF2-40B4-BE49-F238E27FC236}">
                <a16:creationId xmlns:a16="http://schemas.microsoft.com/office/drawing/2014/main" id="{FE9198E3-3F50-6CDD-A94B-92DF5159970F}"/>
              </a:ext>
            </a:extLst>
          </p:cNvPr>
          <p:cNvSpPr txBox="1">
            <a:spLocks/>
          </p:cNvSpPr>
          <p:nvPr/>
        </p:nvSpPr>
        <p:spPr>
          <a:xfrm>
            <a:off x="1274315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FE0391A-80EA-9E65-1EAD-A214932F3557}"/>
              </a:ext>
            </a:extLst>
          </p:cNvPr>
          <p:cNvGrpSpPr/>
          <p:nvPr/>
        </p:nvGrpSpPr>
        <p:grpSpPr>
          <a:xfrm>
            <a:off x="1990881" y="2156033"/>
            <a:ext cx="8051731" cy="3567082"/>
            <a:chOff x="727474" y="2005424"/>
            <a:chExt cx="8051731" cy="3567082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8A924B91-A618-7D18-3962-02788DC40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645" y="2100798"/>
              <a:ext cx="2646618" cy="212757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8CF07B3A-7462-2155-9EDB-F88893B38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74" y="2005424"/>
              <a:ext cx="2668627" cy="2074382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8 w 615"/>
                <a:gd name="T15" fmla="*/ 260 h 476"/>
                <a:gd name="T16" fmla="*/ 158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337F158-88CF-DDA7-C0F4-55F9BE30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948" y="2100798"/>
              <a:ext cx="2644782" cy="212757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5 w 610"/>
                <a:gd name="T21" fmla="*/ 228 h 488"/>
                <a:gd name="T22" fmla="*/ 155 w 610"/>
                <a:gd name="T23" fmla="*/ 272 h 488"/>
                <a:gd name="T24" fmla="*/ 21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2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5" y="228"/>
                    <a:pt x="155" y="228"/>
                    <a:pt x="155" y="228"/>
                  </a:cubicBezTo>
                  <a:cubicBezTo>
                    <a:pt x="166" y="241"/>
                    <a:pt x="166" y="259"/>
                    <a:pt x="155" y="272"/>
                  </a:cubicBezTo>
                  <a:cubicBezTo>
                    <a:pt x="21" y="431"/>
                    <a:pt x="21" y="431"/>
                    <a:pt x="21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0" y="472"/>
                    <a:pt x="2" y="475"/>
                  </a:cubicBezTo>
                  <a:cubicBezTo>
                    <a:pt x="6" y="483"/>
                    <a:pt x="14" y="488"/>
                    <a:pt x="22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6AD4881-78CD-40CF-06F6-3D17272C5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778" y="2005424"/>
              <a:ext cx="2663124" cy="2074382"/>
            </a:xfrm>
            <a:custGeom>
              <a:avLst/>
              <a:gdLst>
                <a:gd name="T0" fmla="*/ 604 w 614"/>
                <a:gd name="T1" fmla="*/ 216 h 476"/>
                <a:gd name="T2" fmla="*/ 604 w 614"/>
                <a:gd name="T3" fmla="*/ 260 h 476"/>
                <a:gd name="T4" fmla="*/ 443 w 614"/>
                <a:gd name="T5" fmla="*/ 452 h 476"/>
                <a:gd name="T6" fmla="*/ 391 w 614"/>
                <a:gd name="T7" fmla="*/ 476 h 476"/>
                <a:gd name="T8" fmla="*/ 24 w 614"/>
                <a:gd name="T9" fmla="*/ 476 h 476"/>
                <a:gd name="T10" fmla="*/ 4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4 w 614"/>
                <a:gd name="T21" fmla="*/ 13 h 476"/>
                <a:gd name="T22" fmla="*/ 24 w 614"/>
                <a:gd name="T23" fmla="*/ 0 h 476"/>
                <a:gd name="T24" fmla="*/ 391 w 614"/>
                <a:gd name="T25" fmla="*/ 0 h 476"/>
                <a:gd name="T26" fmla="*/ 443 w 614"/>
                <a:gd name="T27" fmla="*/ 24 h 476"/>
                <a:gd name="T28" fmla="*/ 604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4" y="216"/>
                  </a:moveTo>
                  <a:cubicBezTo>
                    <a:pt x="614" y="229"/>
                    <a:pt x="614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4" y="13"/>
                  </a:cubicBezTo>
                  <a:cubicBezTo>
                    <a:pt x="8" y="5"/>
                    <a:pt x="16" y="0"/>
                    <a:pt x="24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FA5CFE5B-E868-7290-FE25-E5DF8D99C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748" y="2100798"/>
              <a:ext cx="2644783" cy="212757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6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6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8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1D301244-D8FB-BEFA-268E-417C230A6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246" y="2005424"/>
              <a:ext cx="2664959" cy="2074382"/>
            </a:xfrm>
            <a:custGeom>
              <a:avLst/>
              <a:gdLst>
                <a:gd name="T0" fmla="*/ 603 w 614"/>
                <a:gd name="T1" fmla="*/ 216 h 476"/>
                <a:gd name="T2" fmla="*/ 603 w 614"/>
                <a:gd name="T3" fmla="*/ 260 h 476"/>
                <a:gd name="T4" fmla="*/ 442 w 614"/>
                <a:gd name="T5" fmla="*/ 452 h 476"/>
                <a:gd name="T6" fmla="*/ 390 w 614"/>
                <a:gd name="T7" fmla="*/ 476 h 476"/>
                <a:gd name="T8" fmla="*/ 24 w 614"/>
                <a:gd name="T9" fmla="*/ 476 h 476"/>
                <a:gd name="T10" fmla="*/ 3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3 w 614"/>
                <a:gd name="T21" fmla="*/ 13 h 476"/>
                <a:gd name="T22" fmla="*/ 24 w 614"/>
                <a:gd name="T23" fmla="*/ 0 h 476"/>
                <a:gd name="T24" fmla="*/ 390 w 614"/>
                <a:gd name="T25" fmla="*/ 0 h 476"/>
                <a:gd name="T26" fmla="*/ 442 w 614"/>
                <a:gd name="T27" fmla="*/ 24 h 476"/>
                <a:gd name="T28" fmla="*/ 603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3" y="216"/>
                  </a:moveTo>
                  <a:cubicBezTo>
                    <a:pt x="614" y="229"/>
                    <a:pt x="614" y="247"/>
                    <a:pt x="603" y="260"/>
                  </a:cubicBezTo>
                  <a:cubicBezTo>
                    <a:pt x="442" y="452"/>
                    <a:pt x="442" y="452"/>
                    <a:pt x="442" y="452"/>
                  </a:cubicBezTo>
                  <a:cubicBezTo>
                    <a:pt x="429" y="467"/>
                    <a:pt x="410" y="476"/>
                    <a:pt x="390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5" y="476"/>
                    <a:pt x="7" y="471"/>
                    <a:pt x="3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7" y="247"/>
                    <a:pt x="167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3" y="13"/>
                  </a:cubicBezTo>
                  <a:cubicBezTo>
                    <a:pt x="7" y="5"/>
                    <a:pt x="15" y="0"/>
                    <a:pt x="24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10" y="0"/>
                    <a:pt x="429" y="9"/>
                    <a:pt x="442" y="24"/>
                  </a:cubicBezTo>
                  <a:lnTo>
                    <a:pt x="603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F813C26-F7A7-AF93-6FB4-8F7BD175D0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474" y="4677163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130E617-9F4E-40FA-03E5-E6C6B6221C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0948" y="4671101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2FA06C9-629E-5A41-ACDA-D3D4B856E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246" y="4671101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>
                <a:solidFill>
                  <a:schemeClr val="tx1"/>
                </a:solidFill>
              </a:endParaRPr>
            </a:p>
          </p:txBody>
        </p:sp>
        <p:sp>
          <p:nvSpPr>
            <p:cNvPr id="117" name="Subtitle 2">
              <a:extLst>
                <a:ext uri="{FF2B5EF4-FFF2-40B4-BE49-F238E27FC236}">
                  <a16:creationId xmlns:a16="http://schemas.microsoft.com/office/drawing/2014/main" id="{7C6BDBA9-0DA0-3F2C-CAF8-188A6C3DC429}"/>
                </a:ext>
              </a:extLst>
            </p:cNvPr>
            <p:cNvSpPr txBox="1">
              <a:spLocks/>
            </p:cNvSpPr>
            <p:nvPr/>
          </p:nvSpPr>
          <p:spPr>
            <a:xfrm>
              <a:off x="1007324" y="3463028"/>
              <a:ext cx="1612693" cy="353464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50"/>
                </a:lnSpc>
              </a:pPr>
              <a:r>
                <a:rPr lang="en-US" sz="200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Mukta ExtraLight" panose="020B0000000000000000" pitchFamily="34" charset="77"/>
                </a:rPr>
                <a:t>Dev</a:t>
              </a:r>
            </a:p>
          </p:txBody>
        </p:sp>
        <p:sp>
          <p:nvSpPr>
            <p:cNvPr id="118" name="Freeform 990">
              <a:extLst>
                <a:ext uri="{FF2B5EF4-FFF2-40B4-BE49-F238E27FC236}">
                  <a16:creationId xmlns:a16="http://schemas.microsoft.com/office/drawing/2014/main" id="{F32942A9-EB4E-02C4-9CFD-4480331485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3263" y="2327987"/>
              <a:ext cx="601731" cy="601731"/>
            </a:xfrm>
            <a:custGeom>
              <a:avLst/>
              <a:gdLst>
                <a:gd name="T0" fmla="*/ 122401 w 285390"/>
                <a:gd name="T1" fmla="*/ 269276 h 285390"/>
                <a:gd name="T2" fmla="*/ 21728 w 285390"/>
                <a:gd name="T3" fmla="*/ 278152 h 285390"/>
                <a:gd name="T4" fmla="*/ 255092 w 285390"/>
                <a:gd name="T5" fmla="*/ 224969 h 285390"/>
                <a:gd name="T6" fmla="*/ 232372 w 285390"/>
                <a:gd name="T7" fmla="*/ 224969 h 285390"/>
                <a:gd name="T8" fmla="*/ 210417 w 285390"/>
                <a:gd name="T9" fmla="*/ 224969 h 285390"/>
                <a:gd name="T10" fmla="*/ 188080 w 285390"/>
                <a:gd name="T11" fmla="*/ 224969 h 285390"/>
                <a:gd name="T12" fmla="*/ 165743 w 285390"/>
                <a:gd name="T13" fmla="*/ 224969 h 285390"/>
                <a:gd name="T14" fmla="*/ 143405 w 285390"/>
                <a:gd name="T15" fmla="*/ 224969 h 285390"/>
                <a:gd name="T16" fmla="*/ 121068 w 285390"/>
                <a:gd name="T17" fmla="*/ 224969 h 285390"/>
                <a:gd name="T18" fmla="*/ 98730 w 285390"/>
                <a:gd name="T19" fmla="*/ 224969 h 285390"/>
                <a:gd name="T20" fmla="*/ 76393 w 285390"/>
                <a:gd name="T21" fmla="*/ 224969 h 285390"/>
                <a:gd name="T22" fmla="*/ 54438 w 285390"/>
                <a:gd name="T23" fmla="*/ 224969 h 285390"/>
                <a:gd name="T24" fmla="*/ 31909 w 285390"/>
                <a:gd name="T25" fmla="*/ 224969 h 285390"/>
                <a:gd name="T26" fmla="*/ 247771 w 285390"/>
                <a:gd name="T27" fmla="*/ 207418 h 285390"/>
                <a:gd name="T28" fmla="*/ 224777 w 285390"/>
                <a:gd name="T29" fmla="*/ 207418 h 285390"/>
                <a:gd name="T30" fmla="*/ 200844 w 285390"/>
                <a:gd name="T31" fmla="*/ 207418 h 285390"/>
                <a:gd name="T32" fmla="*/ 178507 w 285390"/>
                <a:gd name="T33" fmla="*/ 207418 h 285390"/>
                <a:gd name="T34" fmla="*/ 154574 w 285390"/>
                <a:gd name="T35" fmla="*/ 207418 h 285390"/>
                <a:gd name="T36" fmla="*/ 132237 w 285390"/>
                <a:gd name="T37" fmla="*/ 207418 h 285390"/>
                <a:gd name="T38" fmla="*/ 108303 w 285390"/>
                <a:gd name="T39" fmla="*/ 207418 h 285390"/>
                <a:gd name="T40" fmla="*/ 85966 w 285390"/>
                <a:gd name="T41" fmla="*/ 207418 h 285390"/>
                <a:gd name="T42" fmla="*/ 62034 w 285390"/>
                <a:gd name="T43" fmla="*/ 207418 h 285390"/>
                <a:gd name="T44" fmla="*/ 38482 w 285390"/>
                <a:gd name="T45" fmla="*/ 207418 h 285390"/>
                <a:gd name="T46" fmla="*/ 242328 w 285390"/>
                <a:gd name="T47" fmla="*/ 191463 h 285390"/>
                <a:gd name="T48" fmla="*/ 221586 w 285390"/>
                <a:gd name="T49" fmla="*/ 191463 h 285390"/>
                <a:gd name="T50" fmla="*/ 199249 w 285390"/>
                <a:gd name="T51" fmla="*/ 191463 h 285390"/>
                <a:gd name="T52" fmla="*/ 176912 w 285390"/>
                <a:gd name="T53" fmla="*/ 191463 h 285390"/>
                <a:gd name="T54" fmla="*/ 154574 w 285390"/>
                <a:gd name="T55" fmla="*/ 191463 h 285390"/>
                <a:gd name="T56" fmla="*/ 132620 w 285390"/>
                <a:gd name="T57" fmla="*/ 191463 h 285390"/>
                <a:gd name="T58" fmla="*/ 110283 w 285390"/>
                <a:gd name="T59" fmla="*/ 191463 h 285390"/>
                <a:gd name="T60" fmla="*/ 87562 w 285390"/>
                <a:gd name="T61" fmla="*/ 191463 h 285390"/>
                <a:gd name="T62" fmla="*/ 65225 w 285390"/>
                <a:gd name="T63" fmla="*/ 191463 h 285390"/>
                <a:gd name="T64" fmla="*/ 44483 w 285390"/>
                <a:gd name="T65" fmla="*/ 191463 h 285390"/>
                <a:gd name="T66" fmla="*/ 30420 w 285390"/>
                <a:gd name="T67" fmla="*/ 182662 h 285390"/>
                <a:gd name="T68" fmla="*/ 194654 w 285390"/>
                <a:gd name="T69" fmla="*/ 82169 h 285390"/>
                <a:gd name="T70" fmla="*/ 92539 w 285390"/>
                <a:gd name="T71" fmla="*/ 82169 h 285390"/>
                <a:gd name="T72" fmla="*/ 194654 w 285390"/>
                <a:gd name="T73" fmla="*/ 73393 h 285390"/>
                <a:gd name="T74" fmla="*/ 92539 w 285390"/>
                <a:gd name="T75" fmla="*/ 73393 h 285390"/>
                <a:gd name="T76" fmla="*/ 142617 w 285390"/>
                <a:gd name="T77" fmla="*/ 54247 h 285390"/>
                <a:gd name="T78" fmla="*/ 151337 w 285390"/>
                <a:gd name="T79" fmla="*/ 75323 h 285390"/>
                <a:gd name="T80" fmla="*/ 146977 w 285390"/>
                <a:gd name="T81" fmla="*/ 119649 h 285390"/>
                <a:gd name="T82" fmla="*/ 125904 w 285390"/>
                <a:gd name="T83" fmla="*/ 109476 h 285390"/>
                <a:gd name="T84" fmla="*/ 142617 w 285390"/>
                <a:gd name="T85" fmla="*/ 94941 h 285390"/>
                <a:gd name="T86" fmla="*/ 78398 w 285390"/>
                <a:gd name="T87" fmla="*/ 37352 h 285390"/>
                <a:gd name="T88" fmla="*/ 226711 w 285390"/>
                <a:gd name="T89" fmla="*/ 127273 h 285390"/>
                <a:gd name="T90" fmla="*/ 213655 w 285390"/>
                <a:gd name="T91" fmla="*/ 28719 h 285390"/>
                <a:gd name="T92" fmla="*/ 231061 w 285390"/>
                <a:gd name="T93" fmla="*/ 135546 h 285390"/>
                <a:gd name="T94" fmla="*/ 57004 w 285390"/>
                <a:gd name="T95" fmla="*/ 135546 h 285390"/>
                <a:gd name="T96" fmla="*/ 74410 w 285390"/>
                <a:gd name="T97" fmla="*/ 28719 h 285390"/>
                <a:gd name="T98" fmla="*/ 254962 w 285390"/>
                <a:gd name="T99" fmla="*/ 21701 h 285390"/>
                <a:gd name="T100" fmla="*/ 264016 w 285390"/>
                <a:gd name="T101" fmla="*/ 21701 h 285390"/>
                <a:gd name="T102" fmla="*/ 265465 w 285390"/>
                <a:gd name="T103" fmla="*/ 286832 h 285390"/>
                <a:gd name="T104" fmla="*/ 23178 w 285390"/>
                <a:gd name="T105" fmla="*/ 177598 h 28539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5390" h="285390">
                  <a:moveTo>
                    <a:pt x="121785" y="258763"/>
                  </a:moveTo>
                  <a:lnTo>
                    <a:pt x="162017" y="258763"/>
                  </a:lnTo>
                  <a:cubicBezTo>
                    <a:pt x="164531" y="258763"/>
                    <a:pt x="166328" y="260961"/>
                    <a:pt x="166328" y="263159"/>
                  </a:cubicBezTo>
                  <a:cubicBezTo>
                    <a:pt x="166328" y="265724"/>
                    <a:pt x="164531" y="267922"/>
                    <a:pt x="162017" y="267922"/>
                  </a:cubicBezTo>
                  <a:lnTo>
                    <a:pt x="121785" y="267922"/>
                  </a:lnTo>
                  <a:cubicBezTo>
                    <a:pt x="119271" y="267922"/>
                    <a:pt x="117475" y="265724"/>
                    <a:pt x="117475" y="263159"/>
                  </a:cubicBezTo>
                  <a:cubicBezTo>
                    <a:pt x="117475" y="260961"/>
                    <a:pt x="119271" y="258763"/>
                    <a:pt x="121785" y="258763"/>
                  </a:cubicBezTo>
                  <a:close/>
                  <a:moveTo>
                    <a:pt x="8648" y="250841"/>
                  </a:moveTo>
                  <a:lnTo>
                    <a:pt x="8648" y="263797"/>
                  </a:lnTo>
                  <a:cubicBezTo>
                    <a:pt x="8648" y="270995"/>
                    <a:pt x="14413" y="276753"/>
                    <a:pt x="21620" y="276753"/>
                  </a:cubicBezTo>
                  <a:lnTo>
                    <a:pt x="264130" y="276753"/>
                  </a:lnTo>
                  <a:cubicBezTo>
                    <a:pt x="271337" y="276753"/>
                    <a:pt x="276742" y="270995"/>
                    <a:pt x="276742" y="263797"/>
                  </a:cubicBezTo>
                  <a:lnTo>
                    <a:pt x="276742" y="250841"/>
                  </a:lnTo>
                  <a:lnTo>
                    <a:pt x="8648" y="250841"/>
                  </a:lnTo>
                  <a:close/>
                  <a:moveTo>
                    <a:pt x="253809" y="223838"/>
                  </a:moveTo>
                  <a:cubicBezTo>
                    <a:pt x="256476" y="223838"/>
                    <a:pt x="258381" y="225743"/>
                    <a:pt x="258381" y="228410"/>
                  </a:cubicBezTo>
                  <a:cubicBezTo>
                    <a:pt x="258381" y="231077"/>
                    <a:pt x="256476" y="232982"/>
                    <a:pt x="253809" y="232982"/>
                  </a:cubicBezTo>
                  <a:cubicBezTo>
                    <a:pt x="251523" y="232982"/>
                    <a:pt x="249237" y="231077"/>
                    <a:pt x="249237" y="228410"/>
                  </a:cubicBezTo>
                  <a:cubicBezTo>
                    <a:pt x="249237" y="225743"/>
                    <a:pt x="251523" y="223838"/>
                    <a:pt x="253809" y="223838"/>
                  </a:cubicBezTo>
                  <a:close/>
                  <a:moveTo>
                    <a:pt x="231203" y="223838"/>
                  </a:moveTo>
                  <a:cubicBezTo>
                    <a:pt x="234251" y="223838"/>
                    <a:pt x="236156" y="225743"/>
                    <a:pt x="236156" y="228410"/>
                  </a:cubicBezTo>
                  <a:cubicBezTo>
                    <a:pt x="236156" y="231077"/>
                    <a:pt x="234251" y="232982"/>
                    <a:pt x="231203" y="232982"/>
                  </a:cubicBezTo>
                  <a:cubicBezTo>
                    <a:pt x="228917" y="232982"/>
                    <a:pt x="227012" y="231077"/>
                    <a:pt x="227012" y="228410"/>
                  </a:cubicBezTo>
                  <a:cubicBezTo>
                    <a:pt x="227012" y="225743"/>
                    <a:pt x="228917" y="223838"/>
                    <a:pt x="231203" y="223838"/>
                  </a:cubicBezTo>
                  <a:close/>
                  <a:moveTo>
                    <a:pt x="209359" y="223838"/>
                  </a:moveTo>
                  <a:cubicBezTo>
                    <a:pt x="212026" y="223838"/>
                    <a:pt x="213931" y="225743"/>
                    <a:pt x="213931" y="228410"/>
                  </a:cubicBezTo>
                  <a:cubicBezTo>
                    <a:pt x="213931" y="231077"/>
                    <a:pt x="212026" y="232982"/>
                    <a:pt x="209359" y="232982"/>
                  </a:cubicBezTo>
                  <a:cubicBezTo>
                    <a:pt x="206692" y="232982"/>
                    <a:pt x="204787" y="231077"/>
                    <a:pt x="204787" y="228410"/>
                  </a:cubicBezTo>
                  <a:cubicBezTo>
                    <a:pt x="204787" y="225743"/>
                    <a:pt x="206692" y="223838"/>
                    <a:pt x="209359" y="223838"/>
                  </a:cubicBezTo>
                  <a:close/>
                  <a:moveTo>
                    <a:pt x="187134" y="223838"/>
                  </a:moveTo>
                  <a:cubicBezTo>
                    <a:pt x="189420" y="223838"/>
                    <a:pt x="191706" y="225743"/>
                    <a:pt x="191706" y="228410"/>
                  </a:cubicBezTo>
                  <a:cubicBezTo>
                    <a:pt x="191706" y="231077"/>
                    <a:pt x="189420" y="232982"/>
                    <a:pt x="187134" y="232982"/>
                  </a:cubicBezTo>
                  <a:cubicBezTo>
                    <a:pt x="184467" y="232982"/>
                    <a:pt x="182562" y="231077"/>
                    <a:pt x="182562" y="228410"/>
                  </a:cubicBezTo>
                  <a:cubicBezTo>
                    <a:pt x="182562" y="225743"/>
                    <a:pt x="184467" y="223838"/>
                    <a:pt x="187134" y="223838"/>
                  </a:cubicBezTo>
                  <a:close/>
                  <a:moveTo>
                    <a:pt x="164909" y="223838"/>
                  </a:moveTo>
                  <a:cubicBezTo>
                    <a:pt x="167576" y="223838"/>
                    <a:pt x="169481" y="225743"/>
                    <a:pt x="169481" y="228410"/>
                  </a:cubicBezTo>
                  <a:cubicBezTo>
                    <a:pt x="169481" y="231077"/>
                    <a:pt x="167576" y="232982"/>
                    <a:pt x="164909" y="232982"/>
                  </a:cubicBezTo>
                  <a:cubicBezTo>
                    <a:pt x="162623" y="232982"/>
                    <a:pt x="160337" y="231077"/>
                    <a:pt x="160337" y="228410"/>
                  </a:cubicBezTo>
                  <a:cubicBezTo>
                    <a:pt x="160337" y="225743"/>
                    <a:pt x="162623" y="223838"/>
                    <a:pt x="164909" y="223838"/>
                  </a:cubicBezTo>
                  <a:close/>
                  <a:moveTo>
                    <a:pt x="142684" y="223838"/>
                  </a:moveTo>
                  <a:cubicBezTo>
                    <a:pt x="144970" y="223838"/>
                    <a:pt x="147256" y="225743"/>
                    <a:pt x="147256" y="228410"/>
                  </a:cubicBezTo>
                  <a:cubicBezTo>
                    <a:pt x="147256" y="231077"/>
                    <a:pt x="144970" y="232982"/>
                    <a:pt x="142684" y="232982"/>
                  </a:cubicBezTo>
                  <a:cubicBezTo>
                    <a:pt x="140017" y="232982"/>
                    <a:pt x="138112" y="231077"/>
                    <a:pt x="138112" y="228410"/>
                  </a:cubicBezTo>
                  <a:cubicBezTo>
                    <a:pt x="138112" y="225743"/>
                    <a:pt x="140017" y="223838"/>
                    <a:pt x="142684" y="223838"/>
                  </a:cubicBezTo>
                  <a:close/>
                  <a:moveTo>
                    <a:pt x="120459" y="223838"/>
                  </a:moveTo>
                  <a:cubicBezTo>
                    <a:pt x="122745" y="223838"/>
                    <a:pt x="125031" y="225743"/>
                    <a:pt x="125031" y="228410"/>
                  </a:cubicBezTo>
                  <a:cubicBezTo>
                    <a:pt x="125031" y="231077"/>
                    <a:pt x="122745" y="232982"/>
                    <a:pt x="120459" y="232982"/>
                  </a:cubicBezTo>
                  <a:cubicBezTo>
                    <a:pt x="117792" y="232982"/>
                    <a:pt x="115887" y="231077"/>
                    <a:pt x="115887" y="228410"/>
                  </a:cubicBezTo>
                  <a:cubicBezTo>
                    <a:pt x="115887" y="225743"/>
                    <a:pt x="117792" y="223838"/>
                    <a:pt x="120459" y="223838"/>
                  </a:cubicBezTo>
                  <a:close/>
                  <a:moveTo>
                    <a:pt x="98234" y="223838"/>
                  </a:moveTo>
                  <a:cubicBezTo>
                    <a:pt x="100901" y="223838"/>
                    <a:pt x="102806" y="225743"/>
                    <a:pt x="102806" y="228410"/>
                  </a:cubicBezTo>
                  <a:cubicBezTo>
                    <a:pt x="102806" y="231077"/>
                    <a:pt x="100901" y="232982"/>
                    <a:pt x="98234" y="232982"/>
                  </a:cubicBezTo>
                  <a:cubicBezTo>
                    <a:pt x="95567" y="232982"/>
                    <a:pt x="93662" y="231077"/>
                    <a:pt x="93662" y="228410"/>
                  </a:cubicBezTo>
                  <a:cubicBezTo>
                    <a:pt x="93662" y="225743"/>
                    <a:pt x="95567" y="223838"/>
                    <a:pt x="98234" y="223838"/>
                  </a:cubicBezTo>
                  <a:close/>
                  <a:moveTo>
                    <a:pt x="76009" y="223838"/>
                  </a:moveTo>
                  <a:cubicBezTo>
                    <a:pt x="78295" y="223838"/>
                    <a:pt x="80581" y="225743"/>
                    <a:pt x="80581" y="228410"/>
                  </a:cubicBezTo>
                  <a:cubicBezTo>
                    <a:pt x="80581" y="231077"/>
                    <a:pt x="78295" y="232982"/>
                    <a:pt x="76009" y="232982"/>
                  </a:cubicBezTo>
                  <a:cubicBezTo>
                    <a:pt x="73342" y="232982"/>
                    <a:pt x="71437" y="231077"/>
                    <a:pt x="71437" y="228410"/>
                  </a:cubicBezTo>
                  <a:cubicBezTo>
                    <a:pt x="71437" y="225743"/>
                    <a:pt x="73342" y="223838"/>
                    <a:pt x="76009" y="223838"/>
                  </a:cubicBezTo>
                  <a:close/>
                  <a:moveTo>
                    <a:pt x="54165" y="223838"/>
                  </a:moveTo>
                  <a:cubicBezTo>
                    <a:pt x="56451" y="223838"/>
                    <a:pt x="58356" y="225743"/>
                    <a:pt x="58356" y="228410"/>
                  </a:cubicBezTo>
                  <a:cubicBezTo>
                    <a:pt x="58356" y="231077"/>
                    <a:pt x="56451" y="232982"/>
                    <a:pt x="54165" y="232982"/>
                  </a:cubicBezTo>
                  <a:cubicBezTo>
                    <a:pt x="51498" y="232982"/>
                    <a:pt x="49212" y="231077"/>
                    <a:pt x="49212" y="228410"/>
                  </a:cubicBezTo>
                  <a:cubicBezTo>
                    <a:pt x="49212" y="225743"/>
                    <a:pt x="51498" y="223838"/>
                    <a:pt x="54165" y="223838"/>
                  </a:cubicBezTo>
                  <a:close/>
                  <a:moveTo>
                    <a:pt x="31749" y="223838"/>
                  </a:moveTo>
                  <a:cubicBezTo>
                    <a:pt x="33947" y="223838"/>
                    <a:pt x="36145" y="225743"/>
                    <a:pt x="36145" y="228410"/>
                  </a:cubicBezTo>
                  <a:cubicBezTo>
                    <a:pt x="36145" y="231077"/>
                    <a:pt x="33947" y="232982"/>
                    <a:pt x="31749" y="232982"/>
                  </a:cubicBezTo>
                  <a:cubicBezTo>
                    <a:pt x="29185" y="232982"/>
                    <a:pt x="26987" y="231077"/>
                    <a:pt x="26987" y="228410"/>
                  </a:cubicBezTo>
                  <a:cubicBezTo>
                    <a:pt x="26987" y="225743"/>
                    <a:pt x="29185" y="223838"/>
                    <a:pt x="31749" y="223838"/>
                  </a:cubicBezTo>
                  <a:close/>
                  <a:moveTo>
                    <a:pt x="246525" y="206375"/>
                  </a:moveTo>
                  <a:cubicBezTo>
                    <a:pt x="248841" y="206375"/>
                    <a:pt x="250494" y="208280"/>
                    <a:pt x="250494" y="210947"/>
                  </a:cubicBezTo>
                  <a:cubicBezTo>
                    <a:pt x="250494" y="213614"/>
                    <a:pt x="248841" y="215519"/>
                    <a:pt x="246525" y="215519"/>
                  </a:cubicBezTo>
                  <a:cubicBezTo>
                    <a:pt x="244541" y="215519"/>
                    <a:pt x="242887" y="213614"/>
                    <a:pt x="242887" y="210947"/>
                  </a:cubicBezTo>
                  <a:cubicBezTo>
                    <a:pt x="242887" y="208280"/>
                    <a:pt x="244541" y="206375"/>
                    <a:pt x="246525" y="206375"/>
                  </a:cubicBezTo>
                  <a:close/>
                  <a:moveTo>
                    <a:pt x="223647" y="206375"/>
                  </a:moveTo>
                  <a:cubicBezTo>
                    <a:pt x="226314" y="206375"/>
                    <a:pt x="228219" y="208280"/>
                    <a:pt x="228219" y="210947"/>
                  </a:cubicBezTo>
                  <a:cubicBezTo>
                    <a:pt x="228219" y="213614"/>
                    <a:pt x="226314" y="215519"/>
                    <a:pt x="223647" y="215519"/>
                  </a:cubicBezTo>
                  <a:cubicBezTo>
                    <a:pt x="220980" y="215519"/>
                    <a:pt x="219075" y="213614"/>
                    <a:pt x="219075" y="210947"/>
                  </a:cubicBezTo>
                  <a:cubicBezTo>
                    <a:pt x="219075" y="208280"/>
                    <a:pt x="220980" y="206375"/>
                    <a:pt x="223647" y="206375"/>
                  </a:cubicBezTo>
                  <a:close/>
                  <a:moveTo>
                    <a:pt x="199834" y="206375"/>
                  </a:moveTo>
                  <a:cubicBezTo>
                    <a:pt x="202501" y="206375"/>
                    <a:pt x="204406" y="208280"/>
                    <a:pt x="204406" y="210947"/>
                  </a:cubicBezTo>
                  <a:cubicBezTo>
                    <a:pt x="204406" y="213614"/>
                    <a:pt x="202501" y="215519"/>
                    <a:pt x="199834" y="215519"/>
                  </a:cubicBezTo>
                  <a:cubicBezTo>
                    <a:pt x="197167" y="215519"/>
                    <a:pt x="195262" y="213614"/>
                    <a:pt x="195262" y="210947"/>
                  </a:cubicBezTo>
                  <a:cubicBezTo>
                    <a:pt x="195262" y="208280"/>
                    <a:pt x="197167" y="206375"/>
                    <a:pt x="199834" y="206375"/>
                  </a:cubicBezTo>
                  <a:close/>
                  <a:moveTo>
                    <a:pt x="177609" y="206375"/>
                  </a:moveTo>
                  <a:cubicBezTo>
                    <a:pt x="180276" y="206375"/>
                    <a:pt x="182181" y="208280"/>
                    <a:pt x="182181" y="210947"/>
                  </a:cubicBezTo>
                  <a:cubicBezTo>
                    <a:pt x="182181" y="213614"/>
                    <a:pt x="180276" y="215519"/>
                    <a:pt x="177609" y="215519"/>
                  </a:cubicBezTo>
                  <a:cubicBezTo>
                    <a:pt x="174942" y="215519"/>
                    <a:pt x="173037" y="213614"/>
                    <a:pt x="173037" y="210947"/>
                  </a:cubicBezTo>
                  <a:cubicBezTo>
                    <a:pt x="173037" y="208280"/>
                    <a:pt x="174942" y="206375"/>
                    <a:pt x="177609" y="206375"/>
                  </a:cubicBezTo>
                  <a:close/>
                  <a:moveTo>
                    <a:pt x="153797" y="206375"/>
                  </a:moveTo>
                  <a:cubicBezTo>
                    <a:pt x="156464" y="206375"/>
                    <a:pt x="158369" y="208280"/>
                    <a:pt x="158369" y="210947"/>
                  </a:cubicBezTo>
                  <a:cubicBezTo>
                    <a:pt x="158369" y="213614"/>
                    <a:pt x="156464" y="215519"/>
                    <a:pt x="153797" y="215519"/>
                  </a:cubicBezTo>
                  <a:cubicBezTo>
                    <a:pt x="151130" y="215519"/>
                    <a:pt x="149225" y="213614"/>
                    <a:pt x="149225" y="210947"/>
                  </a:cubicBezTo>
                  <a:cubicBezTo>
                    <a:pt x="149225" y="208280"/>
                    <a:pt x="151130" y="206375"/>
                    <a:pt x="153797" y="206375"/>
                  </a:cubicBezTo>
                  <a:close/>
                  <a:moveTo>
                    <a:pt x="131572" y="206375"/>
                  </a:moveTo>
                  <a:cubicBezTo>
                    <a:pt x="134239" y="206375"/>
                    <a:pt x="136144" y="208280"/>
                    <a:pt x="136144" y="210947"/>
                  </a:cubicBezTo>
                  <a:cubicBezTo>
                    <a:pt x="136144" y="213614"/>
                    <a:pt x="134239" y="215519"/>
                    <a:pt x="131572" y="215519"/>
                  </a:cubicBezTo>
                  <a:cubicBezTo>
                    <a:pt x="128905" y="215519"/>
                    <a:pt x="127000" y="213614"/>
                    <a:pt x="127000" y="210947"/>
                  </a:cubicBezTo>
                  <a:cubicBezTo>
                    <a:pt x="127000" y="208280"/>
                    <a:pt x="128905" y="206375"/>
                    <a:pt x="131572" y="206375"/>
                  </a:cubicBezTo>
                  <a:close/>
                  <a:moveTo>
                    <a:pt x="107759" y="206375"/>
                  </a:moveTo>
                  <a:cubicBezTo>
                    <a:pt x="110045" y="206375"/>
                    <a:pt x="112331" y="208280"/>
                    <a:pt x="112331" y="210947"/>
                  </a:cubicBezTo>
                  <a:cubicBezTo>
                    <a:pt x="112331" y="213614"/>
                    <a:pt x="110045" y="215519"/>
                    <a:pt x="107759" y="215519"/>
                  </a:cubicBezTo>
                  <a:cubicBezTo>
                    <a:pt x="105092" y="215519"/>
                    <a:pt x="103187" y="213614"/>
                    <a:pt x="103187" y="210947"/>
                  </a:cubicBezTo>
                  <a:cubicBezTo>
                    <a:pt x="103187" y="208280"/>
                    <a:pt x="105092" y="206375"/>
                    <a:pt x="107759" y="206375"/>
                  </a:cubicBezTo>
                  <a:close/>
                  <a:moveTo>
                    <a:pt x="85534" y="206375"/>
                  </a:moveTo>
                  <a:cubicBezTo>
                    <a:pt x="87820" y="206375"/>
                    <a:pt x="90106" y="208280"/>
                    <a:pt x="90106" y="210947"/>
                  </a:cubicBezTo>
                  <a:cubicBezTo>
                    <a:pt x="90106" y="213614"/>
                    <a:pt x="87820" y="215519"/>
                    <a:pt x="85534" y="215519"/>
                  </a:cubicBezTo>
                  <a:cubicBezTo>
                    <a:pt x="82867" y="215519"/>
                    <a:pt x="80962" y="213614"/>
                    <a:pt x="80962" y="210947"/>
                  </a:cubicBezTo>
                  <a:cubicBezTo>
                    <a:pt x="80962" y="208280"/>
                    <a:pt x="82867" y="206375"/>
                    <a:pt x="85534" y="206375"/>
                  </a:cubicBezTo>
                  <a:close/>
                  <a:moveTo>
                    <a:pt x="61722" y="206375"/>
                  </a:moveTo>
                  <a:cubicBezTo>
                    <a:pt x="64008" y="206375"/>
                    <a:pt x="66294" y="208280"/>
                    <a:pt x="66294" y="210947"/>
                  </a:cubicBezTo>
                  <a:cubicBezTo>
                    <a:pt x="66294" y="213614"/>
                    <a:pt x="64008" y="215519"/>
                    <a:pt x="61722" y="215519"/>
                  </a:cubicBezTo>
                  <a:cubicBezTo>
                    <a:pt x="59055" y="215519"/>
                    <a:pt x="57150" y="213614"/>
                    <a:pt x="57150" y="210947"/>
                  </a:cubicBezTo>
                  <a:cubicBezTo>
                    <a:pt x="57150" y="208280"/>
                    <a:pt x="59055" y="206375"/>
                    <a:pt x="61722" y="206375"/>
                  </a:cubicBezTo>
                  <a:close/>
                  <a:moveTo>
                    <a:pt x="38290" y="206375"/>
                  </a:moveTo>
                  <a:cubicBezTo>
                    <a:pt x="40576" y="206375"/>
                    <a:pt x="42481" y="208280"/>
                    <a:pt x="42481" y="210947"/>
                  </a:cubicBezTo>
                  <a:cubicBezTo>
                    <a:pt x="42481" y="213614"/>
                    <a:pt x="40576" y="215519"/>
                    <a:pt x="38290" y="215519"/>
                  </a:cubicBezTo>
                  <a:cubicBezTo>
                    <a:pt x="35623" y="215519"/>
                    <a:pt x="33337" y="213614"/>
                    <a:pt x="33337" y="210947"/>
                  </a:cubicBezTo>
                  <a:cubicBezTo>
                    <a:pt x="33337" y="208280"/>
                    <a:pt x="35623" y="206375"/>
                    <a:pt x="38290" y="206375"/>
                  </a:cubicBezTo>
                  <a:close/>
                  <a:moveTo>
                    <a:pt x="241109" y="190500"/>
                  </a:moveTo>
                  <a:cubicBezTo>
                    <a:pt x="243776" y="190500"/>
                    <a:pt x="245681" y="192405"/>
                    <a:pt x="245681" y="195072"/>
                  </a:cubicBezTo>
                  <a:cubicBezTo>
                    <a:pt x="245681" y="197358"/>
                    <a:pt x="243776" y="199644"/>
                    <a:pt x="241109" y="199644"/>
                  </a:cubicBezTo>
                  <a:cubicBezTo>
                    <a:pt x="238442" y="199644"/>
                    <a:pt x="236537" y="197358"/>
                    <a:pt x="236537" y="195072"/>
                  </a:cubicBezTo>
                  <a:cubicBezTo>
                    <a:pt x="236537" y="192405"/>
                    <a:pt x="238442" y="190500"/>
                    <a:pt x="241109" y="190500"/>
                  </a:cubicBezTo>
                  <a:close/>
                  <a:moveTo>
                    <a:pt x="220472" y="190500"/>
                  </a:moveTo>
                  <a:cubicBezTo>
                    <a:pt x="223139" y="190500"/>
                    <a:pt x="225044" y="192405"/>
                    <a:pt x="225044" y="195072"/>
                  </a:cubicBezTo>
                  <a:cubicBezTo>
                    <a:pt x="225044" y="197358"/>
                    <a:pt x="223139" y="199644"/>
                    <a:pt x="220472" y="199644"/>
                  </a:cubicBezTo>
                  <a:cubicBezTo>
                    <a:pt x="217805" y="199644"/>
                    <a:pt x="215900" y="197358"/>
                    <a:pt x="215900" y="195072"/>
                  </a:cubicBezTo>
                  <a:cubicBezTo>
                    <a:pt x="215900" y="192405"/>
                    <a:pt x="217805" y="190500"/>
                    <a:pt x="220472" y="190500"/>
                  </a:cubicBezTo>
                  <a:close/>
                  <a:moveTo>
                    <a:pt x="198247" y="190500"/>
                  </a:moveTo>
                  <a:cubicBezTo>
                    <a:pt x="200914" y="190500"/>
                    <a:pt x="202819" y="192405"/>
                    <a:pt x="202819" y="195072"/>
                  </a:cubicBezTo>
                  <a:cubicBezTo>
                    <a:pt x="202819" y="197358"/>
                    <a:pt x="200914" y="199644"/>
                    <a:pt x="198247" y="199644"/>
                  </a:cubicBezTo>
                  <a:cubicBezTo>
                    <a:pt x="195580" y="199644"/>
                    <a:pt x="193675" y="197358"/>
                    <a:pt x="193675" y="195072"/>
                  </a:cubicBezTo>
                  <a:cubicBezTo>
                    <a:pt x="193675" y="192405"/>
                    <a:pt x="195580" y="190500"/>
                    <a:pt x="198247" y="190500"/>
                  </a:cubicBezTo>
                  <a:close/>
                  <a:moveTo>
                    <a:pt x="176022" y="190500"/>
                  </a:moveTo>
                  <a:cubicBezTo>
                    <a:pt x="178308" y="190500"/>
                    <a:pt x="180594" y="192405"/>
                    <a:pt x="180594" y="195072"/>
                  </a:cubicBezTo>
                  <a:cubicBezTo>
                    <a:pt x="180594" y="197358"/>
                    <a:pt x="178308" y="199644"/>
                    <a:pt x="176022" y="199644"/>
                  </a:cubicBezTo>
                  <a:cubicBezTo>
                    <a:pt x="173355" y="199644"/>
                    <a:pt x="171450" y="197358"/>
                    <a:pt x="171450" y="195072"/>
                  </a:cubicBezTo>
                  <a:cubicBezTo>
                    <a:pt x="171450" y="192405"/>
                    <a:pt x="173355" y="190500"/>
                    <a:pt x="176022" y="190500"/>
                  </a:cubicBezTo>
                  <a:close/>
                  <a:moveTo>
                    <a:pt x="153797" y="190500"/>
                  </a:moveTo>
                  <a:cubicBezTo>
                    <a:pt x="156083" y="190500"/>
                    <a:pt x="158369" y="192405"/>
                    <a:pt x="158369" y="195072"/>
                  </a:cubicBezTo>
                  <a:cubicBezTo>
                    <a:pt x="158369" y="197358"/>
                    <a:pt x="156083" y="199644"/>
                    <a:pt x="153797" y="199644"/>
                  </a:cubicBezTo>
                  <a:cubicBezTo>
                    <a:pt x="151130" y="199644"/>
                    <a:pt x="149225" y="197358"/>
                    <a:pt x="149225" y="195072"/>
                  </a:cubicBezTo>
                  <a:cubicBezTo>
                    <a:pt x="149225" y="192405"/>
                    <a:pt x="151130" y="190500"/>
                    <a:pt x="153797" y="190500"/>
                  </a:cubicBezTo>
                  <a:close/>
                  <a:moveTo>
                    <a:pt x="131953" y="190500"/>
                  </a:moveTo>
                  <a:cubicBezTo>
                    <a:pt x="134239" y="190500"/>
                    <a:pt x="136144" y="192405"/>
                    <a:pt x="136144" y="195072"/>
                  </a:cubicBezTo>
                  <a:cubicBezTo>
                    <a:pt x="136144" y="197358"/>
                    <a:pt x="134239" y="199644"/>
                    <a:pt x="131953" y="199644"/>
                  </a:cubicBezTo>
                  <a:cubicBezTo>
                    <a:pt x="129286" y="199644"/>
                    <a:pt x="127000" y="197358"/>
                    <a:pt x="127000" y="195072"/>
                  </a:cubicBezTo>
                  <a:cubicBezTo>
                    <a:pt x="127000" y="192405"/>
                    <a:pt x="129286" y="190500"/>
                    <a:pt x="131953" y="190500"/>
                  </a:cubicBezTo>
                  <a:close/>
                  <a:moveTo>
                    <a:pt x="109728" y="190500"/>
                  </a:moveTo>
                  <a:cubicBezTo>
                    <a:pt x="112014" y="190500"/>
                    <a:pt x="113919" y="192405"/>
                    <a:pt x="113919" y="195072"/>
                  </a:cubicBezTo>
                  <a:cubicBezTo>
                    <a:pt x="113919" y="197358"/>
                    <a:pt x="112014" y="199644"/>
                    <a:pt x="109728" y="199644"/>
                  </a:cubicBezTo>
                  <a:cubicBezTo>
                    <a:pt x="106680" y="199644"/>
                    <a:pt x="104775" y="197358"/>
                    <a:pt x="104775" y="195072"/>
                  </a:cubicBezTo>
                  <a:cubicBezTo>
                    <a:pt x="104775" y="192405"/>
                    <a:pt x="106680" y="190500"/>
                    <a:pt x="109728" y="190500"/>
                  </a:cubicBezTo>
                  <a:close/>
                  <a:moveTo>
                    <a:pt x="87122" y="190500"/>
                  </a:moveTo>
                  <a:cubicBezTo>
                    <a:pt x="89789" y="190500"/>
                    <a:pt x="91694" y="192405"/>
                    <a:pt x="91694" y="195072"/>
                  </a:cubicBezTo>
                  <a:cubicBezTo>
                    <a:pt x="91694" y="197358"/>
                    <a:pt x="89789" y="199644"/>
                    <a:pt x="87122" y="199644"/>
                  </a:cubicBezTo>
                  <a:cubicBezTo>
                    <a:pt x="84455" y="199644"/>
                    <a:pt x="82550" y="197358"/>
                    <a:pt x="82550" y="195072"/>
                  </a:cubicBezTo>
                  <a:cubicBezTo>
                    <a:pt x="82550" y="192405"/>
                    <a:pt x="84455" y="190500"/>
                    <a:pt x="87122" y="190500"/>
                  </a:cubicBezTo>
                  <a:close/>
                  <a:moveTo>
                    <a:pt x="64897" y="190500"/>
                  </a:moveTo>
                  <a:cubicBezTo>
                    <a:pt x="67564" y="190500"/>
                    <a:pt x="69469" y="192405"/>
                    <a:pt x="69469" y="195072"/>
                  </a:cubicBezTo>
                  <a:cubicBezTo>
                    <a:pt x="69469" y="197358"/>
                    <a:pt x="67564" y="199644"/>
                    <a:pt x="64897" y="199644"/>
                  </a:cubicBezTo>
                  <a:cubicBezTo>
                    <a:pt x="62230" y="199644"/>
                    <a:pt x="60325" y="197358"/>
                    <a:pt x="60325" y="195072"/>
                  </a:cubicBezTo>
                  <a:cubicBezTo>
                    <a:pt x="60325" y="192405"/>
                    <a:pt x="62230" y="190500"/>
                    <a:pt x="64897" y="190500"/>
                  </a:cubicBezTo>
                  <a:close/>
                  <a:moveTo>
                    <a:pt x="44259" y="190500"/>
                  </a:moveTo>
                  <a:cubicBezTo>
                    <a:pt x="46545" y="190500"/>
                    <a:pt x="48831" y="192405"/>
                    <a:pt x="48831" y="195072"/>
                  </a:cubicBezTo>
                  <a:cubicBezTo>
                    <a:pt x="48831" y="197358"/>
                    <a:pt x="46545" y="199644"/>
                    <a:pt x="44259" y="199644"/>
                  </a:cubicBezTo>
                  <a:cubicBezTo>
                    <a:pt x="41592" y="199644"/>
                    <a:pt x="39687" y="197358"/>
                    <a:pt x="39687" y="195072"/>
                  </a:cubicBezTo>
                  <a:cubicBezTo>
                    <a:pt x="39687" y="192405"/>
                    <a:pt x="41592" y="190500"/>
                    <a:pt x="44259" y="190500"/>
                  </a:cubicBezTo>
                  <a:close/>
                  <a:moveTo>
                    <a:pt x="30268" y="181743"/>
                  </a:moveTo>
                  <a:lnTo>
                    <a:pt x="10089" y="242204"/>
                  </a:lnTo>
                  <a:lnTo>
                    <a:pt x="275300" y="242204"/>
                  </a:lnTo>
                  <a:lnTo>
                    <a:pt x="255121" y="181743"/>
                  </a:lnTo>
                  <a:lnTo>
                    <a:pt x="30268" y="181743"/>
                  </a:lnTo>
                  <a:close/>
                  <a:moveTo>
                    <a:pt x="193675" y="81756"/>
                  </a:moveTo>
                  <a:cubicBezTo>
                    <a:pt x="188685" y="81756"/>
                    <a:pt x="184765" y="85394"/>
                    <a:pt x="184765" y="90488"/>
                  </a:cubicBezTo>
                  <a:cubicBezTo>
                    <a:pt x="184765" y="95217"/>
                    <a:pt x="188685" y="99219"/>
                    <a:pt x="193675" y="99219"/>
                  </a:cubicBezTo>
                  <a:cubicBezTo>
                    <a:pt x="197951" y="99219"/>
                    <a:pt x="201871" y="95217"/>
                    <a:pt x="201871" y="90488"/>
                  </a:cubicBezTo>
                  <a:cubicBezTo>
                    <a:pt x="201871" y="85394"/>
                    <a:pt x="197951" y="81756"/>
                    <a:pt x="193675" y="81756"/>
                  </a:cubicBezTo>
                  <a:close/>
                  <a:moveTo>
                    <a:pt x="92074" y="81756"/>
                  </a:moveTo>
                  <a:cubicBezTo>
                    <a:pt x="87441" y="81756"/>
                    <a:pt x="83521" y="85394"/>
                    <a:pt x="83521" y="90488"/>
                  </a:cubicBezTo>
                  <a:cubicBezTo>
                    <a:pt x="83521" y="95217"/>
                    <a:pt x="87441" y="99219"/>
                    <a:pt x="92074" y="99219"/>
                  </a:cubicBezTo>
                  <a:cubicBezTo>
                    <a:pt x="96707" y="99219"/>
                    <a:pt x="100627" y="95217"/>
                    <a:pt x="100627" y="90488"/>
                  </a:cubicBezTo>
                  <a:cubicBezTo>
                    <a:pt x="100627" y="85394"/>
                    <a:pt x="96707" y="81756"/>
                    <a:pt x="92074" y="81756"/>
                  </a:cubicBezTo>
                  <a:close/>
                  <a:moveTo>
                    <a:pt x="193675" y="73025"/>
                  </a:moveTo>
                  <a:cubicBezTo>
                    <a:pt x="202941" y="73025"/>
                    <a:pt x="210781" y="80665"/>
                    <a:pt x="210781" y="90488"/>
                  </a:cubicBezTo>
                  <a:cubicBezTo>
                    <a:pt x="210781" y="99946"/>
                    <a:pt x="202941" y="107586"/>
                    <a:pt x="193675" y="107586"/>
                  </a:cubicBezTo>
                  <a:cubicBezTo>
                    <a:pt x="184053" y="107586"/>
                    <a:pt x="176212" y="99946"/>
                    <a:pt x="176212" y="90488"/>
                  </a:cubicBezTo>
                  <a:cubicBezTo>
                    <a:pt x="176212" y="80665"/>
                    <a:pt x="184053" y="73025"/>
                    <a:pt x="193675" y="73025"/>
                  </a:cubicBezTo>
                  <a:close/>
                  <a:moveTo>
                    <a:pt x="92074" y="73025"/>
                  </a:moveTo>
                  <a:cubicBezTo>
                    <a:pt x="101340" y="73025"/>
                    <a:pt x="109180" y="80665"/>
                    <a:pt x="109180" y="90488"/>
                  </a:cubicBezTo>
                  <a:cubicBezTo>
                    <a:pt x="109180" y="99946"/>
                    <a:pt x="101340" y="107586"/>
                    <a:pt x="92074" y="107586"/>
                  </a:cubicBezTo>
                  <a:cubicBezTo>
                    <a:pt x="82452" y="107586"/>
                    <a:pt x="74612" y="99946"/>
                    <a:pt x="74612" y="90488"/>
                  </a:cubicBezTo>
                  <a:cubicBezTo>
                    <a:pt x="74612" y="80665"/>
                    <a:pt x="82452" y="73025"/>
                    <a:pt x="92074" y="73025"/>
                  </a:cubicBezTo>
                  <a:close/>
                  <a:moveTo>
                    <a:pt x="141900" y="53975"/>
                  </a:moveTo>
                  <a:cubicBezTo>
                    <a:pt x="144069" y="53975"/>
                    <a:pt x="146238" y="56144"/>
                    <a:pt x="146238" y="58675"/>
                  </a:cubicBezTo>
                  <a:lnTo>
                    <a:pt x="146238" y="61567"/>
                  </a:lnTo>
                  <a:cubicBezTo>
                    <a:pt x="152022" y="62651"/>
                    <a:pt x="156722" y="66266"/>
                    <a:pt x="158529" y="71689"/>
                  </a:cubicBezTo>
                  <a:cubicBezTo>
                    <a:pt x="159614" y="73858"/>
                    <a:pt x="158529" y="76389"/>
                    <a:pt x="156360" y="77473"/>
                  </a:cubicBezTo>
                  <a:cubicBezTo>
                    <a:pt x="154191" y="78196"/>
                    <a:pt x="151661" y="77112"/>
                    <a:pt x="150576" y="74943"/>
                  </a:cubicBezTo>
                  <a:cubicBezTo>
                    <a:pt x="149492" y="72050"/>
                    <a:pt x="145877" y="69520"/>
                    <a:pt x="141900" y="69520"/>
                  </a:cubicBezTo>
                  <a:cubicBezTo>
                    <a:pt x="136477" y="69520"/>
                    <a:pt x="132501" y="73497"/>
                    <a:pt x="132501" y="77835"/>
                  </a:cubicBezTo>
                  <a:cubicBezTo>
                    <a:pt x="132501" y="83257"/>
                    <a:pt x="135393" y="85788"/>
                    <a:pt x="141900" y="85788"/>
                  </a:cubicBezTo>
                  <a:cubicBezTo>
                    <a:pt x="153107" y="85788"/>
                    <a:pt x="159975" y="92657"/>
                    <a:pt x="159975" y="102779"/>
                  </a:cubicBezTo>
                  <a:cubicBezTo>
                    <a:pt x="159975" y="110732"/>
                    <a:pt x="154191" y="117239"/>
                    <a:pt x="146238" y="119047"/>
                  </a:cubicBezTo>
                  <a:lnTo>
                    <a:pt x="146238" y="122301"/>
                  </a:lnTo>
                  <a:cubicBezTo>
                    <a:pt x="146238" y="124470"/>
                    <a:pt x="144069" y="126639"/>
                    <a:pt x="141900" y="126639"/>
                  </a:cubicBezTo>
                  <a:cubicBezTo>
                    <a:pt x="139369" y="126639"/>
                    <a:pt x="137562" y="124470"/>
                    <a:pt x="137562" y="122301"/>
                  </a:cubicBezTo>
                  <a:lnTo>
                    <a:pt x="137562" y="119047"/>
                  </a:lnTo>
                  <a:cubicBezTo>
                    <a:pt x="131778" y="117962"/>
                    <a:pt x="127440" y="114347"/>
                    <a:pt x="125271" y="108925"/>
                  </a:cubicBezTo>
                  <a:cubicBezTo>
                    <a:pt x="124186" y="106756"/>
                    <a:pt x="125271" y="104225"/>
                    <a:pt x="127440" y="103502"/>
                  </a:cubicBezTo>
                  <a:cubicBezTo>
                    <a:pt x="129609" y="102417"/>
                    <a:pt x="132139" y="103502"/>
                    <a:pt x="132862" y="105671"/>
                  </a:cubicBezTo>
                  <a:cubicBezTo>
                    <a:pt x="134670" y="108925"/>
                    <a:pt x="138285" y="111094"/>
                    <a:pt x="141900" y="111094"/>
                  </a:cubicBezTo>
                  <a:cubicBezTo>
                    <a:pt x="146961" y="111094"/>
                    <a:pt x="151299" y="107479"/>
                    <a:pt x="151299" y="102779"/>
                  </a:cubicBezTo>
                  <a:cubicBezTo>
                    <a:pt x="151299" y="97356"/>
                    <a:pt x="148046" y="94464"/>
                    <a:pt x="141900" y="94464"/>
                  </a:cubicBezTo>
                  <a:cubicBezTo>
                    <a:pt x="128524" y="94464"/>
                    <a:pt x="123825" y="85788"/>
                    <a:pt x="123825" y="77835"/>
                  </a:cubicBezTo>
                  <a:cubicBezTo>
                    <a:pt x="123825" y="69881"/>
                    <a:pt x="129609" y="63374"/>
                    <a:pt x="137562" y="61567"/>
                  </a:cubicBezTo>
                  <a:lnTo>
                    <a:pt x="137562" y="58675"/>
                  </a:lnTo>
                  <a:cubicBezTo>
                    <a:pt x="137562" y="56144"/>
                    <a:pt x="139369" y="53975"/>
                    <a:pt x="141900" y="53975"/>
                  </a:cubicBezTo>
                  <a:close/>
                  <a:moveTo>
                    <a:pt x="78003" y="37164"/>
                  </a:moveTo>
                  <a:cubicBezTo>
                    <a:pt x="76199" y="45753"/>
                    <a:pt x="69344" y="52553"/>
                    <a:pt x="60685" y="53984"/>
                  </a:cubicBezTo>
                  <a:lnTo>
                    <a:pt x="60685" y="126633"/>
                  </a:lnTo>
                  <a:cubicBezTo>
                    <a:pt x="69344" y="128422"/>
                    <a:pt x="76199" y="134864"/>
                    <a:pt x="78003" y="143453"/>
                  </a:cubicBezTo>
                  <a:lnTo>
                    <a:pt x="208973" y="143453"/>
                  </a:lnTo>
                  <a:cubicBezTo>
                    <a:pt x="210416" y="134864"/>
                    <a:pt x="217271" y="128422"/>
                    <a:pt x="225570" y="126633"/>
                  </a:cubicBezTo>
                  <a:lnTo>
                    <a:pt x="225570" y="53984"/>
                  </a:lnTo>
                  <a:cubicBezTo>
                    <a:pt x="217271" y="52553"/>
                    <a:pt x="210416" y="45753"/>
                    <a:pt x="208973" y="37164"/>
                  </a:cubicBezTo>
                  <a:lnTo>
                    <a:pt x="78003" y="37164"/>
                  </a:lnTo>
                  <a:close/>
                  <a:moveTo>
                    <a:pt x="74035" y="28575"/>
                  </a:moveTo>
                  <a:lnTo>
                    <a:pt x="212581" y="28575"/>
                  </a:lnTo>
                  <a:cubicBezTo>
                    <a:pt x="215106" y="28575"/>
                    <a:pt x="216910" y="30722"/>
                    <a:pt x="216910" y="32869"/>
                  </a:cubicBezTo>
                  <a:cubicBezTo>
                    <a:pt x="216910" y="40027"/>
                    <a:pt x="222683" y="45753"/>
                    <a:pt x="229899" y="45753"/>
                  </a:cubicBezTo>
                  <a:cubicBezTo>
                    <a:pt x="232425" y="45753"/>
                    <a:pt x="234589" y="47542"/>
                    <a:pt x="234589" y="50405"/>
                  </a:cubicBezTo>
                  <a:lnTo>
                    <a:pt x="234589" y="130570"/>
                  </a:lnTo>
                  <a:cubicBezTo>
                    <a:pt x="234589" y="132717"/>
                    <a:pt x="232425" y="134864"/>
                    <a:pt x="229899" y="134864"/>
                  </a:cubicBezTo>
                  <a:cubicBezTo>
                    <a:pt x="222683" y="134864"/>
                    <a:pt x="216910" y="140590"/>
                    <a:pt x="216910" y="147748"/>
                  </a:cubicBezTo>
                  <a:cubicBezTo>
                    <a:pt x="216910" y="150253"/>
                    <a:pt x="215106" y="152042"/>
                    <a:pt x="212581" y="152042"/>
                  </a:cubicBezTo>
                  <a:lnTo>
                    <a:pt x="74035" y="152042"/>
                  </a:lnTo>
                  <a:cubicBezTo>
                    <a:pt x="71509" y="152042"/>
                    <a:pt x="69705" y="150253"/>
                    <a:pt x="69705" y="147748"/>
                  </a:cubicBezTo>
                  <a:cubicBezTo>
                    <a:pt x="69705" y="140590"/>
                    <a:pt x="63932" y="134864"/>
                    <a:pt x="56716" y="134864"/>
                  </a:cubicBezTo>
                  <a:cubicBezTo>
                    <a:pt x="54191" y="134864"/>
                    <a:pt x="52387" y="132717"/>
                    <a:pt x="52387" y="130570"/>
                  </a:cubicBezTo>
                  <a:lnTo>
                    <a:pt x="52387" y="50405"/>
                  </a:lnTo>
                  <a:cubicBezTo>
                    <a:pt x="52387" y="47542"/>
                    <a:pt x="54191" y="45753"/>
                    <a:pt x="56716" y="45753"/>
                  </a:cubicBezTo>
                  <a:cubicBezTo>
                    <a:pt x="63932" y="45753"/>
                    <a:pt x="69705" y="40027"/>
                    <a:pt x="69705" y="32869"/>
                  </a:cubicBezTo>
                  <a:cubicBezTo>
                    <a:pt x="69705" y="30722"/>
                    <a:pt x="71509" y="28575"/>
                    <a:pt x="74035" y="28575"/>
                  </a:cubicBezTo>
                  <a:close/>
                  <a:moveTo>
                    <a:pt x="44682" y="8637"/>
                  </a:moveTo>
                  <a:cubicBezTo>
                    <a:pt x="37475" y="8637"/>
                    <a:pt x="31710" y="14395"/>
                    <a:pt x="31710" y="21593"/>
                  </a:cubicBezTo>
                  <a:lnTo>
                    <a:pt x="31710" y="173106"/>
                  </a:lnTo>
                  <a:lnTo>
                    <a:pt x="253680" y="173106"/>
                  </a:lnTo>
                  <a:lnTo>
                    <a:pt x="253680" y="21593"/>
                  </a:lnTo>
                  <a:cubicBezTo>
                    <a:pt x="253680" y="14395"/>
                    <a:pt x="248275" y="8637"/>
                    <a:pt x="241068" y="8637"/>
                  </a:cubicBezTo>
                  <a:lnTo>
                    <a:pt x="44682" y="8637"/>
                  </a:lnTo>
                  <a:close/>
                  <a:moveTo>
                    <a:pt x="44682" y="0"/>
                  </a:moveTo>
                  <a:lnTo>
                    <a:pt x="241068" y="0"/>
                  </a:lnTo>
                  <a:cubicBezTo>
                    <a:pt x="252599" y="0"/>
                    <a:pt x="262688" y="9717"/>
                    <a:pt x="262688" y="21593"/>
                  </a:cubicBezTo>
                  <a:lnTo>
                    <a:pt x="262688" y="176705"/>
                  </a:lnTo>
                  <a:lnTo>
                    <a:pt x="285390" y="245083"/>
                  </a:lnTo>
                  <a:cubicBezTo>
                    <a:pt x="285390" y="245803"/>
                    <a:pt x="285390" y="246163"/>
                    <a:pt x="285390" y="246523"/>
                  </a:cubicBezTo>
                  <a:lnTo>
                    <a:pt x="285390" y="263797"/>
                  </a:lnTo>
                  <a:cubicBezTo>
                    <a:pt x="285390" y="275673"/>
                    <a:pt x="275661" y="285390"/>
                    <a:pt x="264130" y="285390"/>
                  </a:cubicBezTo>
                  <a:lnTo>
                    <a:pt x="21620" y="285390"/>
                  </a:lnTo>
                  <a:cubicBezTo>
                    <a:pt x="9729" y="285390"/>
                    <a:pt x="0" y="275673"/>
                    <a:pt x="0" y="263797"/>
                  </a:cubicBezTo>
                  <a:lnTo>
                    <a:pt x="0" y="246523"/>
                  </a:lnTo>
                  <a:cubicBezTo>
                    <a:pt x="0" y="246163"/>
                    <a:pt x="0" y="245803"/>
                    <a:pt x="0" y="245083"/>
                  </a:cubicBezTo>
                  <a:lnTo>
                    <a:pt x="23062" y="176705"/>
                  </a:lnTo>
                  <a:lnTo>
                    <a:pt x="23062" y="21593"/>
                  </a:lnTo>
                  <a:cubicBezTo>
                    <a:pt x="23062" y="9717"/>
                    <a:pt x="32791" y="0"/>
                    <a:pt x="446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  <p:sp>
          <p:nvSpPr>
            <p:cNvPr id="119" name="Freeform 1002">
              <a:extLst>
                <a:ext uri="{FF2B5EF4-FFF2-40B4-BE49-F238E27FC236}">
                  <a16:creationId xmlns:a16="http://schemas.microsoft.com/office/drawing/2014/main" id="{20F8F402-C6CD-D5BE-466F-48447CE565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02798" y="2311895"/>
              <a:ext cx="554930" cy="601731"/>
            </a:xfrm>
            <a:custGeom>
              <a:avLst/>
              <a:gdLst>
                <a:gd name="T0" fmla="*/ 176799 w 263164"/>
                <a:gd name="T1" fmla="*/ 265032 h 285391"/>
                <a:gd name="T2" fmla="*/ 169137 w 263164"/>
                <a:gd name="T3" fmla="*/ 267868 h 285391"/>
                <a:gd name="T4" fmla="*/ 87729 w 263164"/>
                <a:gd name="T5" fmla="*/ 261841 h 285391"/>
                <a:gd name="T6" fmla="*/ 93858 w 263164"/>
                <a:gd name="T7" fmla="*/ 267868 h 285391"/>
                <a:gd name="T8" fmla="*/ 86197 w 263164"/>
                <a:gd name="T9" fmla="*/ 265032 h 285391"/>
                <a:gd name="T10" fmla="*/ 136893 w 263164"/>
                <a:gd name="T11" fmla="*/ 266258 h 285391"/>
                <a:gd name="T12" fmla="*/ 132295 w 263164"/>
                <a:gd name="T13" fmla="*/ 261663 h 285391"/>
                <a:gd name="T14" fmla="*/ 50817 w 263164"/>
                <a:gd name="T15" fmla="*/ 278159 h 285391"/>
                <a:gd name="T16" fmla="*/ 221054 w 263164"/>
                <a:gd name="T17" fmla="*/ 251789 h 285391"/>
                <a:gd name="T18" fmla="*/ 135870 w 263164"/>
                <a:gd name="T19" fmla="*/ 146360 h 285391"/>
                <a:gd name="T20" fmla="*/ 146048 w 263164"/>
                <a:gd name="T21" fmla="*/ 165254 h 285391"/>
                <a:gd name="T22" fmla="*/ 122057 w 263164"/>
                <a:gd name="T23" fmla="*/ 165981 h 285391"/>
                <a:gd name="T24" fmla="*/ 135870 w 263164"/>
                <a:gd name="T25" fmla="*/ 207401 h 285391"/>
                <a:gd name="T26" fmla="*/ 127145 w 263164"/>
                <a:gd name="T27" fmla="*/ 210307 h 285391"/>
                <a:gd name="T28" fmla="*/ 116968 w 263164"/>
                <a:gd name="T29" fmla="*/ 191414 h 285391"/>
                <a:gd name="T30" fmla="*/ 140959 w 263164"/>
                <a:gd name="T31" fmla="*/ 191050 h 285391"/>
                <a:gd name="T32" fmla="*/ 127145 w 263164"/>
                <a:gd name="T33" fmla="*/ 149631 h 285391"/>
                <a:gd name="T34" fmla="*/ 132126 w 263164"/>
                <a:gd name="T35" fmla="*/ 136693 h 285391"/>
                <a:gd name="T36" fmla="*/ 174510 w 263164"/>
                <a:gd name="T37" fmla="*/ 178334 h 285391"/>
                <a:gd name="T38" fmla="*/ 183205 w 263164"/>
                <a:gd name="T39" fmla="*/ 178334 h 285391"/>
                <a:gd name="T40" fmla="*/ 132126 w 263164"/>
                <a:gd name="T41" fmla="*/ 127640 h 285391"/>
                <a:gd name="T42" fmla="*/ 43558 w 263164"/>
                <a:gd name="T43" fmla="*/ 243481 h 285391"/>
                <a:gd name="T44" fmla="*/ 196009 w 263164"/>
                <a:gd name="T45" fmla="*/ 101872 h 285391"/>
                <a:gd name="T46" fmla="*/ 132125 w 263164"/>
                <a:gd name="T47" fmla="*/ 101872 h 285391"/>
                <a:gd name="T48" fmla="*/ 68238 w 263164"/>
                <a:gd name="T49" fmla="*/ 101872 h 285391"/>
                <a:gd name="T50" fmla="*/ 225046 w 263164"/>
                <a:gd name="T51" fmla="*/ 110179 h 285391"/>
                <a:gd name="T52" fmla="*/ 255900 w 263164"/>
                <a:gd name="T53" fmla="*/ 84170 h 285391"/>
                <a:gd name="T54" fmla="*/ 136480 w 263164"/>
                <a:gd name="T55" fmla="*/ 85615 h 285391"/>
                <a:gd name="T56" fmla="*/ 192016 w 263164"/>
                <a:gd name="T57" fmla="*/ 85615 h 285391"/>
                <a:gd name="T58" fmla="*/ 72594 w 263164"/>
                <a:gd name="T59" fmla="*/ 84170 h 285391"/>
                <a:gd name="T60" fmla="*/ 103086 w 263164"/>
                <a:gd name="T61" fmla="*/ 110179 h 285391"/>
                <a:gd name="T62" fmla="*/ 72594 w 263164"/>
                <a:gd name="T63" fmla="*/ 84170 h 285391"/>
                <a:gd name="T64" fmla="*/ 33395 w 263164"/>
                <a:gd name="T65" fmla="*/ 110179 h 285391"/>
                <a:gd name="T66" fmla="*/ 63884 w 263164"/>
                <a:gd name="T67" fmla="*/ 84170 h 285391"/>
                <a:gd name="T68" fmla="*/ 199275 w 263164"/>
                <a:gd name="T69" fmla="*/ 75500 h 285391"/>
                <a:gd name="T70" fmla="*/ 185120 w 263164"/>
                <a:gd name="T71" fmla="*/ 43711 h 285391"/>
                <a:gd name="T72" fmla="*/ 189475 w 263164"/>
                <a:gd name="T73" fmla="*/ 75500 h 285391"/>
                <a:gd name="T74" fmla="*/ 88567 w 263164"/>
                <a:gd name="T75" fmla="*/ 43711 h 285391"/>
                <a:gd name="T76" fmla="*/ 127769 w 263164"/>
                <a:gd name="T77" fmla="*/ 43711 h 285391"/>
                <a:gd name="T78" fmla="*/ 13793 w 263164"/>
                <a:gd name="T79" fmla="*/ 75500 h 285391"/>
                <a:gd name="T80" fmla="*/ 41380 w 263164"/>
                <a:gd name="T81" fmla="*/ 43711 h 285391"/>
                <a:gd name="T82" fmla="*/ 132295 w 263164"/>
                <a:gd name="T83" fmla="*/ 26756 h 285391"/>
                <a:gd name="T84" fmla="*/ 50817 w 263164"/>
                <a:gd name="T85" fmla="*/ 9030 h 285391"/>
                <a:gd name="T86" fmla="*/ 221054 w 263164"/>
                <a:gd name="T87" fmla="*/ 35041 h 285391"/>
                <a:gd name="T88" fmla="*/ 50817 w 263164"/>
                <a:gd name="T89" fmla="*/ 9030 h 285391"/>
                <a:gd name="T90" fmla="*/ 229765 w 263164"/>
                <a:gd name="T91" fmla="*/ 16254 h 285391"/>
                <a:gd name="T92" fmla="*/ 264610 w 263164"/>
                <a:gd name="T93" fmla="*/ 79835 h 285391"/>
                <a:gd name="T94" fmla="*/ 229765 w 263164"/>
                <a:gd name="T95" fmla="*/ 118850 h 285391"/>
                <a:gd name="T96" fmla="*/ 50817 w 263164"/>
                <a:gd name="T97" fmla="*/ 286829 h 285391"/>
                <a:gd name="T98" fmla="*/ 33395 w 263164"/>
                <a:gd name="T99" fmla="*/ 118850 h 285391"/>
                <a:gd name="T100" fmla="*/ 1087 w 263164"/>
                <a:gd name="T101" fmla="*/ 76945 h 285391"/>
                <a:gd name="T102" fmla="*/ 50817 w 263164"/>
                <a:gd name="T103" fmla="*/ 0 h 2853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63164" h="285391">
                  <a:moveTo>
                    <a:pt x="168212" y="260527"/>
                  </a:moveTo>
                  <a:cubicBezTo>
                    <a:pt x="169736" y="258763"/>
                    <a:pt x="173165" y="258763"/>
                    <a:pt x="174689" y="260527"/>
                  </a:cubicBezTo>
                  <a:cubicBezTo>
                    <a:pt x="175451" y="261233"/>
                    <a:pt x="175832" y="262291"/>
                    <a:pt x="175832" y="263702"/>
                  </a:cubicBezTo>
                  <a:cubicBezTo>
                    <a:pt x="175832" y="264760"/>
                    <a:pt x="175451" y="265819"/>
                    <a:pt x="174689" y="266524"/>
                  </a:cubicBezTo>
                  <a:cubicBezTo>
                    <a:pt x="173927" y="267583"/>
                    <a:pt x="172403" y="267935"/>
                    <a:pt x="171641" y="267935"/>
                  </a:cubicBezTo>
                  <a:cubicBezTo>
                    <a:pt x="170117" y="267935"/>
                    <a:pt x="168974" y="267583"/>
                    <a:pt x="168212" y="266524"/>
                  </a:cubicBezTo>
                  <a:cubicBezTo>
                    <a:pt x="167450" y="265819"/>
                    <a:pt x="166688" y="264760"/>
                    <a:pt x="166688" y="263702"/>
                  </a:cubicBezTo>
                  <a:cubicBezTo>
                    <a:pt x="166688" y="262291"/>
                    <a:pt x="167450" y="261233"/>
                    <a:pt x="168212" y="260527"/>
                  </a:cubicBezTo>
                  <a:close/>
                  <a:moveTo>
                    <a:pt x="87249" y="260527"/>
                  </a:moveTo>
                  <a:cubicBezTo>
                    <a:pt x="88773" y="258763"/>
                    <a:pt x="91821" y="258763"/>
                    <a:pt x="93345" y="260527"/>
                  </a:cubicBezTo>
                  <a:cubicBezTo>
                    <a:pt x="94488" y="261233"/>
                    <a:pt x="94869" y="262291"/>
                    <a:pt x="94869" y="263702"/>
                  </a:cubicBezTo>
                  <a:cubicBezTo>
                    <a:pt x="94869" y="264760"/>
                    <a:pt x="94488" y="265819"/>
                    <a:pt x="93345" y="266524"/>
                  </a:cubicBezTo>
                  <a:cubicBezTo>
                    <a:pt x="92583" y="267583"/>
                    <a:pt x="91440" y="267935"/>
                    <a:pt x="90297" y="267935"/>
                  </a:cubicBezTo>
                  <a:cubicBezTo>
                    <a:pt x="89154" y="267935"/>
                    <a:pt x="88011" y="267583"/>
                    <a:pt x="87249" y="266524"/>
                  </a:cubicBezTo>
                  <a:cubicBezTo>
                    <a:pt x="86106" y="265819"/>
                    <a:pt x="85725" y="264760"/>
                    <a:pt x="85725" y="263702"/>
                  </a:cubicBezTo>
                  <a:cubicBezTo>
                    <a:pt x="85725" y="262291"/>
                    <a:pt x="86106" y="261233"/>
                    <a:pt x="87249" y="260527"/>
                  </a:cubicBezTo>
                  <a:close/>
                  <a:moveTo>
                    <a:pt x="131572" y="260350"/>
                  </a:moveTo>
                  <a:cubicBezTo>
                    <a:pt x="134239" y="260350"/>
                    <a:pt x="136144" y="262255"/>
                    <a:pt x="136144" y="264922"/>
                  </a:cubicBezTo>
                  <a:cubicBezTo>
                    <a:pt x="136144" y="267208"/>
                    <a:pt x="134239" y="269494"/>
                    <a:pt x="131572" y="269494"/>
                  </a:cubicBezTo>
                  <a:cubicBezTo>
                    <a:pt x="129286" y="269494"/>
                    <a:pt x="127000" y="267208"/>
                    <a:pt x="127000" y="264922"/>
                  </a:cubicBezTo>
                  <a:cubicBezTo>
                    <a:pt x="127000" y="262255"/>
                    <a:pt x="129286" y="260350"/>
                    <a:pt x="131572" y="260350"/>
                  </a:cubicBezTo>
                  <a:close/>
                  <a:moveTo>
                    <a:pt x="43319" y="250526"/>
                  </a:moveTo>
                  <a:lnTo>
                    <a:pt x="43319" y="269576"/>
                  </a:lnTo>
                  <a:cubicBezTo>
                    <a:pt x="43319" y="273529"/>
                    <a:pt x="46568" y="276764"/>
                    <a:pt x="50539" y="276764"/>
                  </a:cubicBezTo>
                  <a:lnTo>
                    <a:pt x="212625" y="276764"/>
                  </a:lnTo>
                  <a:cubicBezTo>
                    <a:pt x="216596" y="276764"/>
                    <a:pt x="219845" y="273529"/>
                    <a:pt x="219845" y="269576"/>
                  </a:cubicBezTo>
                  <a:lnTo>
                    <a:pt x="219845" y="250526"/>
                  </a:lnTo>
                  <a:lnTo>
                    <a:pt x="43319" y="250526"/>
                  </a:lnTo>
                  <a:close/>
                  <a:moveTo>
                    <a:pt x="130788" y="141288"/>
                  </a:moveTo>
                  <a:cubicBezTo>
                    <a:pt x="133319" y="141288"/>
                    <a:pt x="135127" y="143457"/>
                    <a:pt x="135127" y="145626"/>
                  </a:cubicBezTo>
                  <a:lnTo>
                    <a:pt x="135127" y="148880"/>
                  </a:lnTo>
                  <a:cubicBezTo>
                    <a:pt x="140911" y="149964"/>
                    <a:pt x="145610" y="153580"/>
                    <a:pt x="147779" y="159002"/>
                  </a:cubicBezTo>
                  <a:cubicBezTo>
                    <a:pt x="148864" y="161171"/>
                    <a:pt x="147779" y="163702"/>
                    <a:pt x="145249" y="164425"/>
                  </a:cubicBezTo>
                  <a:cubicBezTo>
                    <a:pt x="143080" y="165509"/>
                    <a:pt x="140549" y="164425"/>
                    <a:pt x="139826" y="162256"/>
                  </a:cubicBezTo>
                  <a:cubicBezTo>
                    <a:pt x="138380" y="159002"/>
                    <a:pt x="134765" y="156833"/>
                    <a:pt x="130788" y="156833"/>
                  </a:cubicBezTo>
                  <a:cubicBezTo>
                    <a:pt x="125727" y="156833"/>
                    <a:pt x="121389" y="160448"/>
                    <a:pt x="121389" y="165148"/>
                  </a:cubicBezTo>
                  <a:cubicBezTo>
                    <a:pt x="121389" y="170571"/>
                    <a:pt x="124643" y="173101"/>
                    <a:pt x="130788" y="173101"/>
                  </a:cubicBezTo>
                  <a:cubicBezTo>
                    <a:pt x="141995" y="173101"/>
                    <a:pt x="148864" y="179970"/>
                    <a:pt x="148864" y="190092"/>
                  </a:cubicBezTo>
                  <a:cubicBezTo>
                    <a:pt x="148864" y="198045"/>
                    <a:pt x="143080" y="204552"/>
                    <a:pt x="135127" y="206360"/>
                  </a:cubicBezTo>
                  <a:lnTo>
                    <a:pt x="135127" y="209252"/>
                  </a:lnTo>
                  <a:cubicBezTo>
                    <a:pt x="135127" y="211783"/>
                    <a:pt x="133319" y="213952"/>
                    <a:pt x="130788" y="213952"/>
                  </a:cubicBezTo>
                  <a:cubicBezTo>
                    <a:pt x="128619" y="213952"/>
                    <a:pt x="126450" y="211783"/>
                    <a:pt x="126450" y="209252"/>
                  </a:cubicBezTo>
                  <a:lnTo>
                    <a:pt x="126450" y="206360"/>
                  </a:lnTo>
                  <a:cubicBezTo>
                    <a:pt x="121028" y="205276"/>
                    <a:pt x="116328" y="201660"/>
                    <a:pt x="114159" y="196238"/>
                  </a:cubicBezTo>
                  <a:cubicBezTo>
                    <a:pt x="113075" y="194069"/>
                    <a:pt x="114159" y="191538"/>
                    <a:pt x="116328" y="190454"/>
                  </a:cubicBezTo>
                  <a:cubicBezTo>
                    <a:pt x="118497" y="189731"/>
                    <a:pt x="121028" y="190815"/>
                    <a:pt x="122112" y="192623"/>
                  </a:cubicBezTo>
                  <a:cubicBezTo>
                    <a:pt x="123558" y="195876"/>
                    <a:pt x="127173" y="198407"/>
                    <a:pt x="130788" y="198407"/>
                  </a:cubicBezTo>
                  <a:cubicBezTo>
                    <a:pt x="136211" y="198407"/>
                    <a:pt x="140188" y="194430"/>
                    <a:pt x="140188" y="190092"/>
                  </a:cubicBezTo>
                  <a:cubicBezTo>
                    <a:pt x="140188" y="184669"/>
                    <a:pt x="136934" y="181777"/>
                    <a:pt x="130788" y="181777"/>
                  </a:cubicBezTo>
                  <a:cubicBezTo>
                    <a:pt x="117413" y="181777"/>
                    <a:pt x="112713" y="173101"/>
                    <a:pt x="112713" y="165148"/>
                  </a:cubicBezTo>
                  <a:cubicBezTo>
                    <a:pt x="112713" y="157195"/>
                    <a:pt x="118497" y="150688"/>
                    <a:pt x="126450" y="148880"/>
                  </a:cubicBezTo>
                  <a:lnTo>
                    <a:pt x="126450" y="145626"/>
                  </a:lnTo>
                  <a:cubicBezTo>
                    <a:pt x="126450" y="143457"/>
                    <a:pt x="128619" y="141288"/>
                    <a:pt x="130788" y="141288"/>
                  </a:cubicBezTo>
                  <a:close/>
                  <a:moveTo>
                    <a:pt x="131403" y="136007"/>
                  </a:moveTo>
                  <a:cubicBezTo>
                    <a:pt x="108345" y="136007"/>
                    <a:pt x="89610" y="154382"/>
                    <a:pt x="89610" y="177440"/>
                  </a:cubicBezTo>
                  <a:cubicBezTo>
                    <a:pt x="89610" y="200498"/>
                    <a:pt x="108345" y="219593"/>
                    <a:pt x="131403" y="219593"/>
                  </a:cubicBezTo>
                  <a:cubicBezTo>
                    <a:pt x="154461" y="219593"/>
                    <a:pt x="173556" y="200498"/>
                    <a:pt x="173556" y="177440"/>
                  </a:cubicBezTo>
                  <a:cubicBezTo>
                    <a:pt x="173556" y="154382"/>
                    <a:pt x="154461" y="136007"/>
                    <a:pt x="131403" y="136007"/>
                  </a:cubicBezTo>
                  <a:close/>
                  <a:moveTo>
                    <a:pt x="131403" y="127000"/>
                  </a:moveTo>
                  <a:cubicBezTo>
                    <a:pt x="159505" y="127000"/>
                    <a:pt x="182203" y="149698"/>
                    <a:pt x="182203" y="177440"/>
                  </a:cubicBezTo>
                  <a:cubicBezTo>
                    <a:pt x="182203" y="205542"/>
                    <a:pt x="159505" y="228240"/>
                    <a:pt x="131403" y="228240"/>
                  </a:cubicBezTo>
                  <a:cubicBezTo>
                    <a:pt x="103661" y="228240"/>
                    <a:pt x="80963" y="205542"/>
                    <a:pt x="80963" y="177440"/>
                  </a:cubicBezTo>
                  <a:cubicBezTo>
                    <a:pt x="80963" y="149698"/>
                    <a:pt x="103661" y="127000"/>
                    <a:pt x="131403" y="127000"/>
                  </a:cubicBezTo>
                  <a:close/>
                  <a:moveTo>
                    <a:pt x="67866" y="101360"/>
                  </a:moveTo>
                  <a:cubicBezTo>
                    <a:pt x="62813" y="110346"/>
                    <a:pt x="53788" y="116816"/>
                    <a:pt x="43319" y="117894"/>
                  </a:cubicBezTo>
                  <a:lnTo>
                    <a:pt x="43319" y="242259"/>
                  </a:lnTo>
                  <a:lnTo>
                    <a:pt x="219845" y="242259"/>
                  </a:lnTo>
                  <a:lnTo>
                    <a:pt x="219845" y="117894"/>
                  </a:lnTo>
                  <a:cubicBezTo>
                    <a:pt x="209015" y="116816"/>
                    <a:pt x="199990" y="110346"/>
                    <a:pt x="194937" y="101360"/>
                  </a:cubicBezTo>
                  <a:cubicBezTo>
                    <a:pt x="189522" y="111784"/>
                    <a:pt x="178692" y="118254"/>
                    <a:pt x="166418" y="118254"/>
                  </a:cubicBezTo>
                  <a:lnTo>
                    <a:pt x="160281" y="118254"/>
                  </a:lnTo>
                  <a:cubicBezTo>
                    <a:pt x="148007" y="118254"/>
                    <a:pt x="137178" y="111784"/>
                    <a:pt x="131402" y="101360"/>
                  </a:cubicBezTo>
                  <a:cubicBezTo>
                    <a:pt x="125626" y="111784"/>
                    <a:pt x="114796" y="118254"/>
                    <a:pt x="102522" y="118254"/>
                  </a:cubicBezTo>
                  <a:lnTo>
                    <a:pt x="96746" y="118254"/>
                  </a:lnTo>
                  <a:cubicBezTo>
                    <a:pt x="84473" y="118254"/>
                    <a:pt x="73642" y="111784"/>
                    <a:pt x="67866" y="101360"/>
                  </a:cubicBezTo>
                  <a:close/>
                  <a:moveTo>
                    <a:pt x="199629" y="83748"/>
                  </a:moveTo>
                  <a:lnTo>
                    <a:pt x="199629" y="85186"/>
                  </a:lnTo>
                  <a:cubicBezTo>
                    <a:pt x="199629" y="98844"/>
                    <a:pt x="210459" y="109627"/>
                    <a:pt x="223816" y="109627"/>
                  </a:cubicBezTo>
                  <a:lnTo>
                    <a:pt x="229953" y="109627"/>
                  </a:lnTo>
                  <a:cubicBezTo>
                    <a:pt x="243310" y="109627"/>
                    <a:pt x="254500" y="98844"/>
                    <a:pt x="254500" y="85186"/>
                  </a:cubicBezTo>
                  <a:lnTo>
                    <a:pt x="254500" y="83748"/>
                  </a:lnTo>
                  <a:lnTo>
                    <a:pt x="199629" y="83748"/>
                  </a:lnTo>
                  <a:close/>
                  <a:moveTo>
                    <a:pt x="135734" y="83748"/>
                  </a:moveTo>
                  <a:lnTo>
                    <a:pt x="135734" y="85186"/>
                  </a:lnTo>
                  <a:cubicBezTo>
                    <a:pt x="135734" y="98844"/>
                    <a:pt x="146924" y="109627"/>
                    <a:pt x="160281" y="109627"/>
                  </a:cubicBezTo>
                  <a:lnTo>
                    <a:pt x="166418" y="109627"/>
                  </a:lnTo>
                  <a:cubicBezTo>
                    <a:pt x="179775" y="109627"/>
                    <a:pt x="190966" y="98844"/>
                    <a:pt x="190966" y="85186"/>
                  </a:cubicBezTo>
                  <a:lnTo>
                    <a:pt x="190966" y="83748"/>
                  </a:lnTo>
                  <a:lnTo>
                    <a:pt x="135734" y="83748"/>
                  </a:lnTo>
                  <a:close/>
                  <a:moveTo>
                    <a:pt x="72198" y="83748"/>
                  </a:moveTo>
                  <a:lnTo>
                    <a:pt x="72198" y="85186"/>
                  </a:lnTo>
                  <a:cubicBezTo>
                    <a:pt x="72198" y="98844"/>
                    <a:pt x="83029" y="109627"/>
                    <a:pt x="96746" y="109627"/>
                  </a:cubicBezTo>
                  <a:lnTo>
                    <a:pt x="102522" y="109627"/>
                  </a:lnTo>
                  <a:cubicBezTo>
                    <a:pt x="115879" y="109627"/>
                    <a:pt x="127070" y="98844"/>
                    <a:pt x="127070" y="85186"/>
                  </a:cubicBezTo>
                  <a:lnTo>
                    <a:pt x="127070" y="83748"/>
                  </a:lnTo>
                  <a:lnTo>
                    <a:pt x="72198" y="83748"/>
                  </a:lnTo>
                  <a:close/>
                  <a:moveTo>
                    <a:pt x="8664" y="83748"/>
                  </a:moveTo>
                  <a:lnTo>
                    <a:pt x="8664" y="85186"/>
                  </a:lnTo>
                  <a:cubicBezTo>
                    <a:pt x="8664" y="98844"/>
                    <a:pt x="19493" y="109627"/>
                    <a:pt x="33211" y="109627"/>
                  </a:cubicBezTo>
                  <a:lnTo>
                    <a:pt x="38626" y="109627"/>
                  </a:lnTo>
                  <a:cubicBezTo>
                    <a:pt x="52344" y="109627"/>
                    <a:pt x="63535" y="98844"/>
                    <a:pt x="63535" y="85186"/>
                  </a:cubicBezTo>
                  <a:lnTo>
                    <a:pt x="63535" y="83748"/>
                  </a:lnTo>
                  <a:lnTo>
                    <a:pt x="8664" y="83748"/>
                  </a:lnTo>
                  <a:close/>
                  <a:moveTo>
                    <a:pt x="184107" y="43491"/>
                  </a:moveTo>
                  <a:lnTo>
                    <a:pt x="198185" y="75121"/>
                  </a:lnTo>
                  <a:lnTo>
                    <a:pt x="249447" y="75121"/>
                  </a:lnTo>
                  <a:lnTo>
                    <a:pt x="222011" y="43491"/>
                  </a:lnTo>
                  <a:lnTo>
                    <a:pt x="184107" y="43491"/>
                  </a:lnTo>
                  <a:close/>
                  <a:moveTo>
                    <a:pt x="135734" y="43491"/>
                  </a:moveTo>
                  <a:lnTo>
                    <a:pt x="135734" y="75121"/>
                  </a:lnTo>
                  <a:lnTo>
                    <a:pt x="188439" y="75121"/>
                  </a:lnTo>
                  <a:lnTo>
                    <a:pt x="175082" y="43491"/>
                  </a:lnTo>
                  <a:lnTo>
                    <a:pt x="135734" y="43491"/>
                  </a:lnTo>
                  <a:close/>
                  <a:moveTo>
                    <a:pt x="88083" y="43491"/>
                  </a:moveTo>
                  <a:lnTo>
                    <a:pt x="74364" y="75121"/>
                  </a:lnTo>
                  <a:lnTo>
                    <a:pt x="127070" y="75121"/>
                  </a:lnTo>
                  <a:lnTo>
                    <a:pt x="127070" y="43491"/>
                  </a:lnTo>
                  <a:lnTo>
                    <a:pt x="88083" y="43491"/>
                  </a:lnTo>
                  <a:close/>
                  <a:moveTo>
                    <a:pt x="41153" y="43491"/>
                  </a:moveTo>
                  <a:lnTo>
                    <a:pt x="13717" y="75121"/>
                  </a:lnTo>
                  <a:lnTo>
                    <a:pt x="64979" y="75121"/>
                  </a:lnTo>
                  <a:lnTo>
                    <a:pt x="78696" y="43491"/>
                  </a:lnTo>
                  <a:lnTo>
                    <a:pt x="41153" y="43491"/>
                  </a:lnTo>
                  <a:close/>
                  <a:moveTo>
                    <a:pt x="131572" y="17463"/>
                  </a:moveTo>
                  <a:cubicBezTo>
                    <a:pt x="134239" y="17463"/>
                    <a:pt x="136144" y="19661"/>
                    <a:pt x="136144" y="22225"/>
                  </a:cubicBezTo>
                  <a:cubicBezTo>
                    <a:pt x="136144" y="24423"/>
                    <a:pt x="134239" y="26621"/>
                    <a:pt x="131572" y="26621"/>
                  </a:cubicBezTo>
                  <a:cubicBezTo>
                    <a:pt x="129286" y="26621"/>
                    <a:pt x="127000" y="24423"/>
                    <a:pt x="127000" y="22225"/>
                  </a:cubicBezTo>
                  <a:cubicBezTo>
                    <a:pt x="127000" y="19661"/>
                    <a:pt x="129286" y="17463"/>
                    <a:pt x="131572" y="17463"/>
                  </a:cubicBezTo>
                  <a:close/>
                  <a:moveTo>
                    <a:pt x="50539" y="8986"/>
                  </a:moveTo>
                  <a:cubicBezTo>
                    <a:pt x="46568" y="8986"/>
                    <a:pt x="43319" y="12221"/>
                    <a:pt x="43319" y="16174"/>
                  </a:cubicBezTo>
                  <a:lnTo>
                    <a:pt x="43319" y="34865"/>
                  </a:lnTo>
                  <a:lnTo>
                    <a:pt x="219845" y="34865"/>
                  </a:lnTo>
                  <a:lnTo>
                    <a:pt x="219845" y="16174"/>
                  </a:lnTo>
                  <a:cubicBezTo>
                    <a:pt x="219845" y="12221"/>
                    <a:pt x="216596" y="8986"/>
                    <a:pt x="212625" y="8986"/>
                  </a:cubicBezTo>
                  <a:lnTo>
                    <a:pt x="50539" y="8986"/>
                  </a:lnTo>
                  <a:close/>
                  <a:moveTo>
                    <a:pt x="50539" y="0"/>
                  </a:moveTo>
                  <a:lnTo>
                    <a:pt x="212625" y="0"/>
                  </a:lnTo>
                  <a:cubicBezTo>
                    <a:pt x="221289" y="0"/>
                    <a:pt x="228509" y="7188"/>
                    <a:pt x="228509" y="16174"/>
                  </a:cubicBezTo>
                  <a:lnTo>
                    <a:pt x="228509" y="37381"/>
                  </a:lnTo>
                  <a:lnTo>
                    <a:pt x="262081" y="76559"/>
                  </a:lnTo>
                  <a:cubicBezTo>
                    <a:pt x="262803" y="77278"/>
                    <a:pt x="263164" y="78356"/>
                    <a:pt x="263164" y="79435"/>
                  </a:cubicBezTo>
                  <a:lnTo>
                    <a:pt x="263164" y="85186"/>
                  </a:lnTo>
                  <a:cubicBezTo>
                    <a:pt x="263164" y="103517"/>
                    <a:pt x="248003" y="118254"/>
                    <a:pt x="229953" y="118254"/>
                  </a:cubicBezTo>
                  <a:lnTo>
                    <a:pt x="228509" y="118254"/>
                  </a:lnTo>
                  <a:lnTo>
                    <a:pt x="228509" y="269576"/>
                  </a:lnTo>
                  <a:cubicBezTo>
                    <a:pt x="228509" y="278202"/>
                    <a:pt x="221289" y="285391"/>
                    <a:pt x="212625" y="285391"/>
                  </a:cubicBezTo>
                  <a:lnTo>
                    <a:pt x="50539" y="285391"/>
                  </a:lnTo>
                  <a:cubicBezTo>
                    <a:pt x="41875" y="285391"/>
                    <a:pt x="34655" y="278202"/>
                    <a:pt x="34655" y="269576"/>
                  </a:cubicBezTo>
                  <a:lnTo>
                    <a:pt x="34655" y="118254"/>
                  </a:lnTo>
                  <a:lnTo>
                    <a:pt x="33211" y="118254"/>
                  </a:lnTo>
                  <a:cubicBezTo>
                    <a:pt x="14800" y="118254"/>
                    <a:pt x="0" y="103517"/>
                    <a:pt x="0" y="85186"/>
                  </a:cubicBezTo>
                  <a:lnTo>
                    <a:pt x="0" y="79435"/>
                  </a:lnTo>
                  <a:cubicBezTo>
                    <a:pt x="0" y="78356"/>
                    <a:pt x="361" y="77278"/>
                    <a:pt x="1083" y="76559"/>
                  </a:cubicBezTo>
                  <a:lnTo>
                    <a:pt x="34655" y="37381"/>
                  </a:lnTo>
                  <a:lnTo>
                    <a:pt x="34655" y="16174"/>
                  </a:lnTo>
                  <a:cubicBezTo>
                    <a:pt x="34655" y="7188"/>
                    <a:pt x="41875" y="0"/>
                    <a:pt x="50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  <p:sp>
          <p:nvSpPr>
            <p:cNvPr id="120" name="Freeform 1011">
              <a:extLst>
                <a:ext uri="{FF2B5EF4-FFF2-40B4-BE49-F238E27FC236}">
                  <a16:creationId xmlns:a16="http://schemas.microsoft.com/office/drawing/2014/main" id="{7976720F-DBB8-F7F5-ECBE-1931611939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91284" y="2338442"/>
              <a:ext cx="601731" cy="578329"/>
            </a:xfrm>
            <a:custGeom>
              <a:avLst/>
              <a:gdLst>
                <a:gd name="T0" fmla="*/ 212764 w 285390"/>
                <a:gd name="T1" fmla="*/ 251762 h 274277"/>
                <a:gd name="T2" fmla="*/ 149610 w 285390"/>
                <a:gd name="T3" fmla="*/ 242570 h 274277"/>
                <a:gd name="T4" fmla="*/ 149610 w 285390"/>
                <a:gd name="T5" fmla="*/ 251762 h 274277"/>
                <a:gd name="T6" fmla="*/ 124147 w 285390"/>
                <a:gd name="T7" fmla="*/ 242570 h 274277"/>
                <a:gd name="T8" fmla="*/ 100517 w 285390"/>
                <a:gd name="T9" fmla="*/ 247166 h 274277"/>
                <a:gd name="T10" fmla="*/ 85790 w 285390"/>
                <a:gd name="T11" fmla="*/ 247166 h 274277"/>
                <a:gd name="T12" fmla="*/ 61858 w 285390"/>
                <a:gd name="T13" fmla="*/ 242570 h 274277"/>
                <a:gd name="T14" fmla="*/ 247437 w 285390"/>
                <a:gd name="T15" fmla="*/ 251787 h 274277"/>
                <a:gd name="T16" fmla="*/ 243139 w 285390"/>
                <a:gd name="T17" fmla="*/ 243189 h 274277"/>
                <a:gd name="T18" fmla="*/ 30934 w 285390"/>
                <a:gd name="T19" fmla="*/ 238889 h 274277"/>
                <a:gd name="T20" fmla="*/ 35230 w 285390"/>
                <a:gd name="T21" fmla="*/ 251787 h 274277"/>
                <a:gd name="T22" fmla="*/ 26635 w 285390"/>
                <a:gd name="T23" fmla="*/ 234590 h 274277"/>
                <a:gd name="T24" fmla="*/ 26933 w 285390"/>
                <a:gd name="T25" fmla="*/ 218274 h 274277"/>
                <a:gd name="T26" fmla="*/ 224968 w 285390"/>
                <a:gd name="T27" fmla="*/ 173127 h 274277"/>
                <a:gd name="T28" fmla="*/ 224968 w 285390"/>
                <a:gd name="T29" fmla="*/ 173127 h 274277"/>
                <a:gd name="T30" fmla="*/ 205822 w 285390"/>
                <a:gd name="T31" fmla="*/ 183340 h 274277"/>
                <a:gd name="T32" fmla="*/ 224620 w 285390"/>
                <a:gd name="T33" fmla="*/ 214570 h 274277"/>
                <a:gd name="T34" fmla="*/ 26933 w 285390"/>
                <a:gd name="T35" fmla="*/ 148414 h 274277"/>
                <a:gd name="T36" fmla="*/ 22337 w 285390"/>
                <a:gd name="T37" fmla="*/ 171203 h 274277"/>
                <a:gd name="T38" fmla="*/ 247437 w 285390"/>
                <a:gd name="T39" fmla="*/ 114901 h 274277"/>
                <a:gd name="T40" fmla="*/ 243139 w 285390"/>
                <a:gd name="T41" fmla="*/ 127798 h 274277"/>
                <a:gd name="T42" fmla="*/ 238841 w 285390"/>
                <a:gd name="T43" fmla="*/ 114901 h 274277"/>
                <a:gd name="T44" fmla="*/ 212764 w 285390"/>
                <a:gd name="T45" fmla="*/ 124093 h 274277"/>
                <a:gd name="T46" fmla="*/ 149610 w 285390"/>
                <a:gd name="T47" fmla="*/ 114901 h 274277"/>
                <a:gd name="T48" fmla="*/ 149610 w 285390"/>
                <a:gd name="T49" fmla="*/ 124093 h 274277"/>
                <a:gd name="T50" fmla="*/ 124147 w 285390"/>
                <a:gd name="T51" fmla="*/ 114901 h 274277"/>
                <a:gd name="T52" fmla="*/ 100517 w 285390"/>
                <a:gd name="T53" fmla="*/ 119497 h 274277"/>
                <a:gd name="T54" fmla="*/ 85790 w 285390"/>
                <a:gd name="T55" fmla="*/ 119497 h 274277"/>
                <a:gd name="T56" fmla="*/ 61858 w 285390"/>
                <a:gd name="T57" fmla="*/ 114901 h 274277"/>
                <a:gd name="T58" fmla="*/ 35230 w 285390"/>
                <a:gd name="T59" fmla="*/ 123499 h 274277"/>
                <a:gd name="T60" fmla="*/ 22337 w 285390"/>
                <a:gd name="T61" fmla="*/ 127798 h 274277"/>
                <a:gd name="T62" fmla="*/ 8681 w 285390"/>
                <a:gd name="T63" fmla="*/ 108551 h 274277"/>
                <a:gd name="T64" fmla="*/ 266578 w 285390"/>
                <a:gd name="T65" fmla="*/ 259438 h 274277"/>
                <a:gd name="T66" fmla="*/ 224620 w 285390"/>
                <a:gd name="T67" fmla="*/ 145097 h 274277"/>
                <a:gd name="T68" fmla="*/ 15915 w 285390"/>
                <a:gd name="T69" fmla="*/ 101314 h 274277"/>
                <a:gd name="T70" fmla="*/ 88980 w 285390"/>
                <a:gd name="T71" fmla="*/ 81414 h 274277"/>
                <a:gd name="T72" fmla="*/ 185081 w 285390"/>
                <a:gd name="T73" fmla="*/ 77622 h 274277"/>
                <a:gd name="T74" fmla="*/ 189293 w 285390"/>
                <a:gd name="T75" fmla="*/ 61870 h 274277"/>
                <a:gd name="T76" fmla="*/ 224981 w 285390"/>
                <a:gd name="T77" fmla="*/ 48849 h 274277"/>
                <a:gd name="T78" fmla="*/ 240535 w 285390"/>
                <a:gd name="T79" fmla="*/ 48125 h 274277"/>
                <a:gd name="T80" fmla="*/ 194271 w 285390"/>
                <a:gd name="T81" fmla="*/ 38123 h 274277"/>
                <a:gd name="T82" fmla="*/ 185081 w 285390"/>
                <a:gd name="T83" fmla="*/ 38123 h 274277"/>
                <a:gd name="T84" fmla="*/ 216300 w 285390"/>
                <a:gd name="T85" fmla="*/ 92630 h 274277"/>
                <a:gd name="T86" fmla="*/ 135277 w 285390"/>
                <a:gd name="T87" fmla="*/ 8682 h 274277"/>
                <a:gd name="T88" fmla="*/ 135277 w 285390"/>
                <a:gd name="T89" fmla="*/ 8682 h 274277"/>
                <a:gd name="T90" fmla="*/ 126596 w 285390"/>
                <a:gd name="T91" fmla="*/ 92630 h 274277"/>
                <a:gd name="T92" fmla="*/ 209066 w 285390"/>
                <a:gd name="T93" fmla="*/ 0 h 274277"/>
                <a:gd name="T94" fmla="*/ 245960 w 285390"/>
                <a:gd name="T95" fmla="*/ 41250 h 274277"/>
                <a:gd name="T96" fmla="*/ 275258 w 285390"/>
                <a:gd name="T97" fmla="*/ 108551 h 274277"/>
                <a:gd name="T98" fmla="*/ 286832 w 285390"/>
                <a:gd name="T99" fmla="*/ 218912 h 274277"/>
                <a:gd name="T100" fmla="*/ 259343 w 285390"/>
                <a:gd name="T101" fmla="*/ 275719 h 274277"/>
                <a:gd name="T102" fmla="*/ 0 w 285390"/>
                <a:gd name="T103" fmla="*/ 107827 h 274277"/>
                <a:gd name="T104" fmla="*/ 104895 w 285390"/>
                <a:gd name="T105" fmla="*/ 0 h 27427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5390" h="274277">
                  <a:moveTo>
                    <a:pt x="193118" y="241300"/>
                  </a:moveTo>
                  <a:lnTo>
                    <a:pt x="211694" y="241300"/>
                  </a:lnTo>
                  <a:cubicBezTo>
                    <a:pt x="213797" y="241300"/>
                    <a:pt x="215550" y="243586"/>
                    <a:pt x="215550" y="245872"/>
                  </a:cubicBezTo>
                  <a:cubicBezTo>
                    <a:pt x="215550" y="248539"/>
                    <a:pt x="213797" y="250444"/>
                    <a:pt x="211694" y="250444"/>
                  </a:cubicBezTo>
                  <a:lnTo>
                    <a:pt x="193118" y="250444"/>
                  </a:lnTo>
                  <a:cubicBezTo>
                    <a:pt x="190665" y="250444"/>
                    <a:pt x="188912" y="248539"/>
                    <a:pt x="188912" y="245872"/>
                  </a:cubicBezTo>
                  <a:cubicBezTo>
                    <a:pt x="188912" y="243586"/>
                    <a:pt x="190665" y="241300"/>
                    <a:pt x="193118" y="241300"/>
                  </a:cubicBezTo>
                  <a:close/>
                  <a:moveTo>
                    <a:pt x="148858" y="241300"/>
                  </a:moveTo>
                  <a:lnTo>
                    <a:pt x="168274" y="241300"/>
                  </a:lnTo>
                  <a:cubicBezTo>
                    <a:pt x="170472" y="241300"/>
                    <a:pt x="172670" y="243586"/>
                    <a:pt x="172670" y="245872"/>
                  </a:cubicBezTo>
                  <a:cubicBezTo>
                    <a:pt x="172670" y="248539"/>
                    <a:pt x="170472" y="250444"/>
                    <a:pt x="168274" y="250444"/>
                  </a:cubicBezTo>
                  <a:lnTo>
                    <a:pt x="148858" y="250444"/>
                  </a:lnTo>
                  <a:cubicBezTo>
                    <a:pt x="146660" y="250444"/>
                    <a:pt x="144462" y="248539"/>
                    <a:pt x="144462" y="245872"/>
                  </a:cubicBezTo>
                  <a:cubicBezTo>
                    <a:pt x="144462" y="243586"/>
                    <a:pt x="146660" y="241300"/>
                    <a:pt x="148858" y="241300"/>
                  </a:cubicBezTo>
                  <a:close/>
                  <a:moveTo>
                    <a:pt x="104714" y="241300"/>
                  </a:moveTo>
                  <a:lnTo>
                    <a:pt x="123523" y="241300"/>
                  </a:lnTo>
                  <a:cubicBezTo>
                    <a:pt x="126055" y="241300"/>
                    <a:pt x="128225" y="243586"/>
                    <a:pt x="128225" y="245872"/>
                  </a:cubicBezTo>
                  <a:cubicBezTo>
                    <a:pt x="128225" y="248539"/>
                    <a:pt x="126055" y="250444"/>
                    <a:pt x="123523" y="250444"/>
                  </a:cubicBezTo>
                  <a:lnTo>
                    <a:pt x="104714" y="250444"/>
                  </a:lnTo>
                  <a:cubicBezTo>
                    <a:pt x="102182" y="250444"/>
                    <a:pt x="100012" y="248539"/>
                    <a:pt x="100012" y="245872"/>
                  </a:cubicBezTo>
                  <a:cubicBezTo>
                    <a:pt x="100012" y="243586"/>
                    <a:pt x="102182" y="241300"/>
                    <a:pt x="104714" y="241300"/>
                  </a:cubicBezTo>
                  <a:close/>
                  <a:moveTo>
                    <a:pt x="61546" y="241300"/>
                  </a:moveTo>
                  <a:lnTo>
                    <a:pt x="80596" y="241300"/>
                  </a:lnTo>
                  <a:cubicBezTo>
                    <a:pt x="83160" y="241300"/>
                    <a:pt x="85358" y="243586"/>
                    <a:pt x="85358" y="245872"/>
                  </a:cubicBezTo>
                  <a:cubicBezTo>
                    <a:pt x="85358" y="248539"/>
                    <a:pt x="83160" y="250444"/>
                    <a:pt x="80596" y="250444"/>
                  </a:cubicBezTo>
                  <a:lnTo>
                    <a:pt x="61546" y="250444"/>
                  </a:lnTo>
                  <a:cubicBezTo>
                    <a:pt x="58981" y="250444"/>
                    <a:pt x="57150" y="248539"/>
                    <a:pt x="57150" y="245872"/>
                  </a:cubicBezTo>
                  <a:cubicBezTo>
                    <a:pt x="57150" y="243586"/>
                    <a:pt x="58981" y="241300"/>
                    <a:pt x="61546" y="241300"/>
                  </a:cubicBezTo>
                  <a:close/>
                  <a:moveTo>
                    <a:pt x="246192" y="233362"/>
                  </a:moveTo>
                  <a:cubicBezTo>
                    <a:pt x="248331" y="233362"/>
                    <a:pt x="250469" y="235144"/>
                    <a:pt x="250469" y="237639"/>
                  </a:cubicBezTo>
                  <a:lnTo>
                    <a:pt x="250469" y="246192"/>
                  </a:lnTo>
                  <a:cubicBezTo>
                    <a:pt x="250469" y="248687"/>
                    <a:pt x="248331" y="250469"/>
                    <a:pt x="246192" y="250469"/>
                  </a:cubicBezTo>
                  <a:lnTo>
                    <a:pt x="237639" y="250469"/>
                  </a:lnTo>
                  <a:cubicBezTo>
                    <a:pt x="235144" y="250469"/>
                    <a:pt x="233362" y="248687"/>
                    <a:pt x="233362" y="246192"/>
                  </a:cubicBezTo>
                  <a:cubicBezTo>
                    <a:pt x="233362" y="244054"/>
                    <a:pt x="235144" y="241916"/>
                    <a:pt x="237639" y="241916"/>
                  </a:cubicBezTo>
                  <a:lnTo>
                    <a:pt x="241916" y="241916"/>
                  </a:lnTo>
                  <a:lnTo>
                    <a:pt x="241916" y="237639"/>
                  </a:lnTo>
                  <a:cubicBezTo>
                    <a:pt x="241916" y="235144"/>
                    <a:pt x="243697" y="233362"/>
                    <a:pt x="246192" y="233362"/>
                  </a:cubicBezTo>
                  <a:close/>
                  <a:moveTo>
                    <a:pt x="26501" y="233362"/>
                  </a:moveTo>
                  <a:cubicBezTo>
                    <a:pt x="28996" y="233362"/>
                    <a:pt x="30778" y="235144"/>
                    <a:pt x="30778" y="237639"/>
                  </a:cubicBezTo>
                  <a:lnTo>
                    <a:pt x="30778" y="241916"/>
                  </a:lnTo>
                  <a:lnTo>
                    <a:pt x="35054" y="241916"/>
                  </a:lnTo>
                  <a:cubicBezTo>
                    <a:pt x="37549" y="241916"/>
                    <a:pt x="39330" y="244054"/>
                    <a:pt x="39330" y="246192"/>
                  </a:cubicBezTo>
                  <a:cubicBezTo>
                    <a:pt x="39330" y="248687"/>
                    <a:pt x="37549" y="250469"/>
                    <a:pt x="35054" y="250469"/>
                  </a:cubicBezTo>
                  <a:lnTo>
                    <a:pt x="26501" y="250469"/>
                  </a:lnTo>
                  <a:cubicBezTo>
                    <a:pt x="24007" y="250469"/>
                    <a:pt x="22225" y="248687"/>
                    <a:pt x="22225" y="246192"/>
                  </a:cubicBezTo>
                  <a:lnTo>
                    <a:pt x="22225" y="237639"/>
                  </a:lnTo>
                  <a:cubicBezTo>
                    <a:pt x="22225" y="235144"/>
                    <a:pt x="24007" y="233362"/>
                    <a:pt x="26501" y="233362"/>
                  </a:cubicBezTo>
                  <a:close/>
                  <a:moveTo>
                    <a:pt x="26797" y="190500"/>
                  </a:moveTo>
                  <a:cubicBezTo>
                    <a:pt x="29464" y="190500"/>
                    <a:pt x="31369" y="192276"/>
                    <a:pt x="31369" y="194761"/>
                  </a:cubicBezTo>
                  <a:lnTo>
                    <a:pt x="31369" y="212516"/>
                  </a:lnTo>
                  <a:cubicBezTo>
                    <a:pt x="31369" y="215002"/>
                    <a:pt x="29464" y="217132"/>
                    <a:pt x="26797" y="217132"/>
                  </a:cubicBezTo>
                  <a:cubicBezTo>
                    <a:pt x="24130" y="217132"/>
                    <a:pt x="22225" y="215002"/>
                    <a:pt x="22225" y="212516"/>
                  </a:cubicBezTo>
                  <a:lnTo>
                    <a:pt x="22225" y="194761"/>
                  </a:lnTo>
                  <a:cubicBezTo>
                    <a:pt x="22225" y="192276"/>
                    <a:pt x="24130" y="190500"/>
                    <a:pt x="26797" y="190500"/>
                  </a:cubicBezTo>
                  <a:close/>
                  <a:moveTo>
                    <a:pt x="223837" y="172221"/>
                  </a:moveTo>
                  <a:cubicBezTo>
                    <a:pt x="218086" y="172221"/>
                    <a:pt x="213414" y="176938"/>
                    <a:pt x="213414" y="182381"/>
                  </a:cubicBezTo>
                  <a:cubicBezTo>
                    <a:pt x="213414" y="187824"/>
                    <a:pt x="218086" y="192541"/>
                    <a:pt x="223837" y="192541"/>
                  </a:cubicBezTo>
                  <a:cubicBezTo>
                    <a:pt x="229229" y="192541"/>
                    <a:pt x="233901" y="187824"/>
                    <a:pt x="233901" y="182381"/>
                  </a:cubicBezTo>
                  <a:cubicBezTo>
                    <a:pt x="233901" y="176938"/>
                    <a:pt x="229229" y="172221"/>
                    <a:pt x="223837" y="172221"/>
                  </a:cubicBezTo>
                  <a:close/>
                  <a:moveTo>
                    <a:pt x="223837" y="163512"/>
                  </a:moveTo>
                  <a:cubicBezTo>
                    <a:pt x="233901" y="163512"/>
                    <a:pt x="242528" y="171858"/>
                    <a:pt x="242528" y="182381"/>
                  </a:cubicBezTo>
                  <a:cubicBezTo>
                    <a:pt x="242528" y="192904"/>
                    <a:pt x="233901" y="201249"/>
                    <a:pt x="223837" y="201249"/>
                  </a:cubicBezTo>
                  <a:cubicBezTo>
                    <a:pt x="213414" y="201249"/>
                    <a:pt x="204787" y="192904"/>
                    <a:pt x="204787" y="182381"/>
                  </a:cubicBezTo>
                  <a:cubicBezTo>
                    <a:pt x="204787" y="171858"/>
                    <a:pt x="213414" y="163512"/>
                    <a:pt x="223837" y="163512"/>
                  </a:cubicBezTo>
                  <a:close/>
                  <a:moveTo>
                    <a:pt x="223490" y="152976"/>
                  </a:moveTo>
                  <a:cubicBezTo>
                    <a:pt x="206575" y="152976"/>
                    <a:pt x="193259" y="166294"/>
                    <a:pt x="193259" y="183212"/>
                  </a:cubicBezTo>
                  <a:cubicBezTo>
                    <a:pt x="193259" y="199769"/>
                    <a:pt x="206575" y="213447"/>
                    <a:pt x="223490" y="213447"/>
                  </a:cubicBezTo>
                  <a:lnTo>
                    <a:pt x="276393" y="213447"/>
                  </a:lnTo>
                  <a:lnTo>
                    <a:pt x="276393" y="152976"/>
                  </a:lnTo>
                  <a:lnTo>
                    <a:pt x="223490" y="152976"/>
                  </a:lnTo>
                  <a:close/>
                  <a:moveTo>
                    <a:pt x="26797" y="147637"/>
                  </a:moveTo>
                  <a:cubicBezTo>
                    <a:pt x="29464" y="147637"/>
                    <a:pt x="31369" y="149436"/>
                    <a:pt x="31369" y="151595"/>
                  </a:cubicBezTo>
                  <a:lnTo>
                    <a:pt x="31369" y="170307"/>
                  </a:lnTo>
                  <a:cubicBezTo>
                    <a:pt x="31369" y="172466"/>
                    <a:pt x="29464" y="174265"/>
                    <a:pt x="26797" y="174265"/>
                  </a:cubicBezTo>
                  <a:cubicBezTo>
                    <a:pt x="24130" y="174265"/>
                    <a:pt x="22225" y="172466"/>
                    <a:pt x="22225" y="170307"/>
                  </a:cubicBezTo>
                  <a:lnTo>
                    <a:pt x="22225" y="151595"/>
                  </a:lnTo>
                  <a:cubicBezTo>
                    <a:pt x="22225" y="149436"/>
                    <a:pt x="24130" y="147637"/>
                    <a:pt x="26797" y="147637"/>
                  </a:cubicBezTo>
                  <a:close/>
                  <a:moveTo>
                    <a:pt x="237639" y="114300"/>
                  </a:moveTo>
                  <a:lnTo>
                    <a:pt x="246192" y="114300"/>
                  </a:lnTo>
                  <a:cubicBezTo>
                    <a:pt x="248331" y="114300"/>
                    <a:pt x="250469" y="116082"/>
                    <a:pt x="250469" y="118577"/>
                  </a:cubicBezTo>
                  <a:lnTo>
                    <a:pt x="250469" y="127129"/>
                  </a:lnTo>
                  <a:cubicBezTo>
                    <a:pt x="250469" y="129268"/>
                    <a:pt x="248331" y="131406"/>
                    <a:pt x="246192" y="131406"/>
                  </a:cubicBezTo>
                  <a:cubicBezTo>
                    <a:pt x="243697" y="131406"/>
                    <a:pt x="241916" y="129268"/>
                    <a:pt x="241916" y="127129"/>
                  </a:cubicBezTo>
                  <a:lnTo>
                    <a:pt x="241916" y="122853"/>
                  </a:lnTo>
                  <a:lnTo>
                    <a:pt x="237639" y="122853"/>
                  </a:lnTo>
                  <a:cubicBezTo>
                    <a:pt x="235144" y="122853"/>
                    <a:pt x="233362" y="120715"/>
                    <a:pt x="233362" y="118577"/>
                  </a:cubicBezTo>
                  <a:cubicBezTo>
                    <a:pt x="233362" y="116082"/>
                    <a:pt x="235144" y="114300"/>
                    <a:pt x="237639" y="114300"/>
                  </a:cubicBezTo>
                  <a:close/>
                  <a:moveTo>
                    <a:pt x="193118" y="114300"/>
                  </a:moveTo>
                  <a:lnTo>
                    <a:pt x="211694" y="114300"/>
                  </a:lnTo>
                  <a:cubicBezTo>
                    <a:pt x="213797" y="114300"/>
                    <a:pt x="215550" y="116205"/>
                    <a:pt x="215550" y="118872"/>
                  </a:cubicBezTo>
                  <a:cubicBezTo>
                    <a:pt x="215550" y="121158"/>
                    <a:pt x="213797" y="123444"/>
                    <a:pt x="211694" y="123444"/>
                  </a:cubicBezTo>
                  <a:lnTo>
                    <a:pt x="193118" y="123444"/>
                  </a:lnTo>
                  <a:cubicBezTo>
                    <a:pt x="190665" y="123444"/>
                    <a:pt x="188912" y="121158"/>
                    <a:pt x="188912" y="118872"/>
                  </a:cubicBezTo>
                  <a:cubicBezTo>
                    <a:pt x="188912" y="116205"/>
                    <a:pt x="190665" y="114300"/>
                    <a:pt x="193118" y="114300"/>
                  </a:cubicBezTo>
                  <a:close/>
                  <a:moveTo>
                    <a:pt x="148858" y="114300"/>
                  </a:moveTo>
                  <a:lnTo>
                    <a:pt x="168274" y="114300"/>
                  </a:lnTo>
                  <a:cubicBezTo>
                    <a:pt x="170472" y="114300"/>
                    <a:pt x="172670" y="116205"/>
                    <a:pt x="172670" y="118872"/>
                  </a:cubicBezTo>
                  <a:cubicBezTo>
                    <a:pt x="172670" y="121158"/>
                    <a:pt x="170472" y="123444"/>
                    <a:pt x="168274" y="123444"/>
                  </a:cubicBezTo>
                  <a:lnTo>
                    <a:pt x="148858" y="123444"/>
                  </a:lnTo>
                  <a:cubicBezTo>
                    <a:pt x="146660" y="123444"/>
                    <a:pt x="144462" y="121158"/>
                    <a:pt x="144462" y="118872"/>
                  </a:cubicBezTo>
                  <a:cubicBezTo>
                    <a:pt x="144462" y="116205"/>
                    <a:pt x="146660" y="114300"/>
                    <a:pt x="148858" y="114300"/>
                  </a:cubicBezTo>
                  <a:close/>
                  <a:moveTo>
                    <a:pt x="104714" y="114300"/>
                  </a:moveTo>
                  <a:lnTo>
                    <a:pt x="123523" y="114300"/>
                  </a:lnTo>
                  <a:cubicBezTo>
                    <a:pt x="126055" y="114300"/>
                    <a:pt x="128225" y="116205"/>
                    <a:pt x="128225" y="118872"/>
                  </a:cubicBezTo>
                  <a:cubicBezTo>
                    <a:pt x="128225" y="121158"/>
                    <a:pt x="126055" y="123444"/>
                    <a:pt x="123523" y="123444"/>
                  </a:cubicBezTo>
                  <a:lnTo>
                    <a:pt x="104714" y="123444"/>
                  </a:lnTo>
                  <a:cubicBezTo>
                    <a:pt x="102182" y="123444"/>
                    <a:pt x="100012" y="121158"/>
                    <a:pt x="100012" y="118872"/>
                  </a:cubicBezTo>
                  <a:cubicBezTo>
                    <a:pt x="100012" y="116205"/>
                    <a:pt x="102182" y="114300"/>
                    <a:pt x="104714" y="114300"/>
                  </a:cubicBezTo>
                  <a:close/>
                  <a:moveTo>
                    <a:pt x="61546" y="114300"/>
                  </a:moveTo>
                  <a:lnTo>
                    <a:pt x="80596" y="114300"/>
                  </a:lnTo>
                  <a:cubicBezTo>
                    <a:pt x="83160" y="114300"/>
                    <a:pt x="85358" y="116205"/>
                    <a:pt x="85358" y="118872"/>
                  </a:cubicBezTo>
                  <a:cubicBezTo>
                    <a:pt x="85358" y="121158"/>
                    <a:pt x="83160" y="123444"/>
                    <a:pt x="80596" y="123444"/>
                  </a:cubicBezTo>
                  <a:lnTo>
                    <a:pt x="61546" y="123444"/>
                  </a:lnTo>
                  <a:cubicBezTo>
                    <a:pt x="58981" y="123444"/>
                    <a:pt x="57150" y="121158"/>
                    <a:pt x="57150" y="118872"/>
                  </a:cubicBezTo>
                  <a:cubicBezTo>
                    <a:pt x="57150" y="116205"/>
                    <a:pt x="58981" y="114300"/>
                    <a:pt x="61546" y="114300"/>
                  </a:cubicBezTo>
                  <a:close/>
                  <a:moveTo>
                    <a:pt x="26501" y="114300"/>
                  </a:moveTo>
                  <a:lnTo>
                    <a:pt x="35054" y="114300"/>
                  </a:lnTo>
                  <a:cubicBezTo>
                    <a:pt x="37549" y="114300"/>
                    <a:pt x="39330" y="116082"/>
                    <a:pt x="39330" y="118577"/>
                  </a:cubicBezTo>
                  <a:cubicBezTo>
                    <a:pt x="39330" y="120715"/>
                    <a:pt x="37549" y="122853"/>
                    <a:pt x="35054" y="122853"/>
                  </a:cubicBezTo>
                  <a:lnTo>
                    <a:pt x="30778" y="122853"/>
                  </a:lnTo>
                  <a:lnTo>
                    <a:pt x="30778" y="127129"/>
                  </a:lnTo>
                  <a:cubicBezTo>
                    <a:pt x="30778" y="129268"/>
                    <a:pt x="28996" y="131406"/>
                    <a:pt x="26501" y="131406"/>
                  </a:cubicBezTo>
                  <a:cubicBezTo>
                    <a:pt x="24007" y="131406"/>
                    <a:pt x="22225" y="129268"/>
                    <a:pt x="22225" y="127129"/>
                  </a:cubicBezTo>
                  <a:lnTo>
                    <a:pt x="22225" y="118577"/>
                  </a:lnTo>
                  <a:cubicBezTo>
                    <a:pt x="22225" y="116082"/>
                    <a:pt x="24007" y="114300"/>
                    <a:pt x="26501" y="114300"/>
                  </a:cubicBezTo>
                  <a:close/>
                  <a:moveTo>
                    <a:pt x="15835" y="100784"/>
                  </a:moveTo>
                  <a:cubicBezTo>
                    <a:pt x="11876" y="100784"/>
                    <a:pt x="8637" y="104384"/>
                    <a:pt x="8637" y="107983"/>
                  </a:cubicBezTo>
                  <a:lnTo>
                    <a:pt x="8637" y="258080"/>
                  </a:lnTo>
                  <a:cubicBezTo>
                    <a:pt x="8637" y="262399"/>
                    <a:pt x="11876" y="265279"/>
                    <a:pt x="15835" y="265279"/>
                  </a:cubicBezTo>
                  <a:lnTo>
                    <a:pt x="258039" y="265279"/>
                  </a:lnTo>
                  <a:cubicBezTo>
                    <a:pt x="261638" y="265279"/>
                    <a:pt x="265237" y="262399"/>
                    <a:pt x="265237" y="258080"/>
                  </a:cubicBezTo>
                  <a:lnTo>
                    <a:pt x="265237" y="222085"/>
                  </a:lnTo>
                  <a:lnTo>
                    <a:pt x="223490" y="222085"/>
                  </a:lnTo>
                  <a:cubicBezTo>
                    <a:pt x="201897" y="222085"/>
                    <a:pt x="184622" y="204808"/>
                    <a:pt x="184622" y="183212"/>
                  </a:cubicBezTo>
                  <a:cubicBezTo>
                    <a:pt x="184622" y="161975"/>
                    <a:pt x="201897" y="144338"/>
                    <a:pt x="223490" y="144338"/>
                  </a:cubicBezTo>
                  <a:lnTo>
                    <a:pt x="265237" y="144338"/>
                  </a:lnTo>
                  <a:lnTo>
                    <a:pt x="265237" y="107983"/>
                  </a:lnTo>
                  <a:cubicBezTo>
                    <a:pt x="265237" y="104384"/>
                    <a:pt x="261638" y="100784"/>
                    <a:pt x="258039" y="100784"/>
                  </a:cubicBezTo>
                  <a:lnTo>
                    <a:pt x="15835" y="100784"/>
                  </a:lnTo>
                  <a:close/>
                  <a:moveTo>
                    <a:pt x="88532" y="80988"/>
                  </a:moveTo>
                  <a:lnTo>
                    <a:pt x="41027" y="92146"/>
                  </a:lnTo>
                  <a:lnTo>
                    <a:pt x="88532" y="92146"/>
                  </a:lnTo>
                  <a:lnTo>
                    <a:pt x="88532" y="80988"/>
                  </a:lnTo>
                  <a:close/>
                  <a:moveTo>
                    <a:pt x="188341" y="73025"/>
                  </a:moveTo>
                  <a:cubicBezTo>
                    <a:pt x="191008" y="73025"/>
                    <a:pt x="193294" y="74930"/>
                    <a:pt x="193294" y="77216"/>
                  </a:cubicBezTo>
                  <a:cubicBezTo>
                    <a:pt x="193294" y="79883"/>
                    <a:pt x="191008" y="82169"/>
                    <a:pt x="188341" y="82169"/>
                  </a:cubicBezTo>
                  <a:cubicBezTo>
                    <a:pt x="186055" y="82169"/>
                    <a:pt x="184150" y="79883"/>
                    <a:pt x="184150" y="77216"/>
                  </a:cubicBezTo>
                  <a:cubicBezTo>
                    <a:pt x="184150" y="74930"/>
                    <a:pt x="186055" y="73025"/>
                    <a:pt x="188341" y="73025"/>
                  </a:cubicBezTo>
                  <a:close/>
                  <a:moveTo>
                    <a:pt x="188341" y="52387"/>
                  </a:moveTo>
                  <a:cubicBezTo>
                    <a:pt x="191008" y="52387"/>
                    <a:pt x="193294" y="54585"/>
                    <a:pt x="193294" y="57150"/>
                  </a:cubicBezTo>
                  <a:cubicBezTo>
                    <a:pt x="193294" y="59348"/>
                    <a:pt x="191008" y="61546"/>
                    <a:pt x="188341" y="61546"/>
                  </a:cubicBezTo>
                  <a:cubicBezTo>
                    <a:pt x="186055" y="61546"/>
                    <a:pt x="184150" y="59348"/>
                    <a:pt x="184150" y="57150"/>
                  </a:cubicBezTo>
                  <a:cubicBezTo>
                    <a:pt x="184150" y="54585"/>
                    <a:pt x="186055" y="52387"/>
                    <a:pt x="188341" y="52387"/>
                  </a:cubicBezTo>
                  <a:close/>
                  <a:moveTo>
                    <a:pt x="233207" y="46433"/>
                  </a:moveTo>
                  <a:lnTo>
                    <a:pt x="223850" y="48593"/>
                  </a:lnTo>
                  <a:lnTo>
                    <a:pt x="223850" y="92146"/>
                  </a:lnTo>
                  <a:lnTo>
                    <a:pt x="242204" y="92146"/>
                  </a:lnTo>
                  <a:lnTo>
                    <a:pt x="242204" y="53632"/>
                  </a:lnTo>
                  <a:cubicBezTo>
                    <a:pt x="242204" y="51472"/>
                    <a:pt x="241124" y="49313"/>
                    <a:pt x="239325" y="47873"/>
                  </a:cubicBezTo>
                  <a:cubicBezTo>
                    <a:pt x="237525" y="46433"/>
                    <a:pt x="235366" y="46073"/>
                    <a:pt x="233207" y="46433"/>
                  </a:cubicBezTo>
                  <a:close/>
                  <a:moveTo>
                    <a:pt x="185293" y="35101"/>
                  </a:moveTo>
                  <a:cubicBezTo>
                    <a:pt x="186817" y="33337"/>
                    <a:pt x="189865" y="33337"/>
                    <a:pt x="191770" y="35101"/>
                  </a:cubicBezTo>
                  <a:cubicBezTo>
                    <a:pt x="192532" y="35807"/>
                    <a:pt x="193294" y="36865"/>
                    <a:pt x="193294" y="37923"/>
                  </a:cubicBezTo>
                  <a:cubicBezTo>
                    <a:pt x="193294" y="39334"/>
                    <a:pt x="192532" y="40393"/>
                    <a:pt x="191770" y="41098"/>
                  </a:cubicBezTo>
                  <a:cubicBezTo>
                    <a:pt x="191008" y="41804"/>
                    <a:pt x="189865" y="42509"/>
                    <a:pt x="188341" y="42509"/>
                  </a:cubicBezTo>
                  <a:cubicBezTo>
                    <a:pt x="187198" y="42509"/>
                    <a:pt x="186055" y="41804"/>
                    <a:pt x="185293" y="41098"/>
                  </a:cubicBezTo>
                  <a:cubicBezTo>
                    <a:pt x="184531" y="40393"/>
                    <a:pt x="184150" y="39334"/>
                    <a:pt x="184150" y="37923"/>
                  </a:cubicBezTo>
                  <a:cubicBezTo>
                    <a:pt x="184150" y="36865"/>
                    <a:pt x="184531" y="35807"/>
                    <a:pt x="185293" y="35101"/>
                  </a:cubicBezTo>
                  <a:close/>
                  <a:moveTo>
                    <a:pt x="163388" y="8638"/>
                  </a:moveTo>
                  <a:lnTo>
                    <a:pt x="163388" y="92146"/>
                  </a:lnTo>
                  <a:lnTo>
                    <a:pt x="215212" y="92146"/>
                  </a:lnTo>
                  <a:lnTo>
                    <a:pt x="215212" y="15837"/>
                  </a:lnTo>
                  <a:cubicBezTo>
                    <a:pt x="215212" y="11878"/>
                    <a:pt x="212333" y="8638"/>
                    <a:pt x="208015" y="8638"/>
                  </a:cubicBezTo>
                  <a:lnTo>
                    <a:pt x="163388" y="8638"/>
                  </a:lnTo>
                  <a:close/>
                  <a:moveTo>
                    <a:pt x="134597" y="8638"/>
                  </a:moveTo>
                  <a:lnTo>
                    <a:pt x="134597" y="92146"/>
                  </a:lnTo>
                  <a:lnTo>
                    <a:pt x="154751" y="92146"/>
                  </a:lnTo>
                  <a:lnTo>
                    <a:pt x="154751" y="8638"/>
                  </a:lnTo>
                  <a:lnTo>
                    <a:pt x="134597" y="8638"/>
                  </a:lnTo>
                  <a:close/>
                  <a:moveTo>
                    <a:pt x="104367" y="8638"/>
                  </a:moveTo>
                  <a:cubicBezTo>
                    <a:pt x="100408" y="8638"/>
                    <a:pt x="97169" y="11878"/>
                    <a:pt x="97169" y="15837"/>
                  </a:cubicBezTo>
                  <a:lnTo>
                    <a:pt x="97169" y="92146"/>
                  </a:lnTo>
                  <a:lnTo>
                    <a:pt x="125960" y="92146"/>
                  </a:lnTo>
                  <a:lnTo>
                    <a:pt x="125960" y="8638"/>
                  </a:lnTo>
                  <a:lnTo>
                    <a:pt x="104367" y="8638"/>
                  </a:lnTo>
                  <a:close/>
                  <a:moveTo>
                    <a:pt x="104367" y="0"/>
                  </a:moveTo>
                  <a:lnTo>
                    <a:pt x="208015" y="0"/>
                  </a:lnTo>
                  <a:cubicBezTo>
                    <a:pt x="216652" y="0"/>
                    <a:pt x="223850" y="7199"/>
                    <a:pt x="223850" y="15837"/>
                  </a:cubicBezTo>
                  <a:lnTo>
                    <a:pt x="223850" y="39954"/>
                  </a:lnTo>
                  <a:lnTo>
                    <a:pt x="231047" y="38154"/>
                  </a:lnTo>
                  <a:cubicBezTo>
                    <a:pt x="236086" y="37074"/>
                    <a:pt x="240764" y="38154"/>
                    <a:pt x="244723" y="41034"/>
                  </a:cubicBezTo>
                  <a:cubicBezTo>
                    <a:pt x="248682" y="44273"/>
                    <a:pt x="250841" y="48593"/>
                    <a:pt x="250841" y="53632"/>
                  </a:cubicBezTo>
                  <a:lnTo>
                    <a:pt x="250841" y="92146"/>
                  </a:lnTo>
                  <a:lnTo>
                    <a:pt x="258039" y="92146"/>
                  </a:lnTo>
                  <a:cubicBezTo>
                    <a:pt x="266676" y="92146"/>
                    <a:pt x="273874" y="99345"/>
                    <a:pt x="273874" y="107983"/>
                  </a:cubicBezTo>
                  <a:lnTo>
                    <a:pt x="273874" y="144338"/>
                  </a:lnTo>
                  <a:lnTo>
                    <a:pt x="281072" y="144338"/>
                  </a:lnTo>
                  <a:cubicBezTo>
                    <a:pt x="283231" y="144338"/>
                    <a:pt x="285390" y="146137"/>
                    <a:pt x="285390" y="148657"/>
                  </a:cubicBezTo>
                  <a:lnTo>
                    <a:pt x="285390" y="217766"/>
                  </a:lnTo>
                  <a:cubicBezTo>
                    <a:pt x="285390" y="220286"/>
                    <a:pt x="283231" y="222085"/>
                    <a:pt x="281072" y="222085"/>
                  </a:cubicBezTo>
                  <a:lnTo>
                    <a:pt x="273874" y="222085"/>
                  </a:lnTo>
                  <a:lnTo>
                    <a:pt x="273874" y="258080"/>
                  </a:lnTo>
                  <a:cubicBezTo>
                    <a:pt x="273874" y="267078"/>
                    <a:pt x="266676" y="274277"/>
                    <a:pt x="258039" y="274277"/>
                  </a:cubicBezTo>
                  <a:lnTo>
                    <a:pt x="15835" y="274277"/>
                  </a:lnTo>
                  <a:cubicBezTo>
                    <a:pt x="6838" y="274277"/>
                    <a:pt x="0" y="267078"/>
                    <a:pt x="0" y="258080"/>
                  </a:cubicBezTo>
                  <a:lnTo>
                    <a:pt x="0" y="125981"/>
                  </a:lnTo>
                  <a:lnTo>
                    <a:pt x="0" y="107263"/>
                  </a:lnTo>
                  <a:cubicBezTo>
                    <a:pt x="0" y="98985"/>
                    <a:pt x="6118" y="91786"/>
                    <a:pt x="14395" y="89626"/>
                  </a:cubicBezTo>
                  <a:lnTo>
                    <a:pt x="88532" y="72349"/>
                  </a:lnTo>
                  <a:lnTo>
                    <a:pt x="88532" y="15837"/>
                  </a:lnTo>
                  <a:cubicBezTo>
                    <a:pt x="88532" y="7199"/>
                    <a:pt x="95730" y="0"/>
                    <a:pt x="1043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  <p:sp>
          <p:nvSpPr>
            <p:cNvPr id="121" name="Subtitle 2">
              <a:extLst>
                <a:ext uri="{FF2B5EF4-FFF2-40B4-BE49-F238E27FC236}">
                  <a16:creationId xmlns:a16="http://schemas.microsoft.com/office/drawing/2014/main" id="{6F5C56B4-0992-66D6-1529-8962BB3EEA03}"/>
                </a:ext>
              </a:extLst>
            </p:cNvPr>
            <p:cNvSpPr txBox="1">
              <a:spLocks/>
            </p:cNvSpPr>
            <p:nvPr/>
          </p:nvSpPr>
          <p:spPr>
            <a:xfrm>
              <a:off x="3780284" y="3452904"/>
              <a:ext cx="1612693" cy="353464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50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Mukta ExtraLight" panose="020B0000000000000000" pitchFamily="34" charset="77"/>
                </a:rPr>
                <a:t>Stage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71A4042C-6E4E-376D-F4DB-4332464D1E64}"/>
                </a:ext>
              </a:extLst>
            </p:cNvPr>
            <p:cNvSpPr txBox="1">
              <a:spLocks/>
            </p:cNvSpPr>
            <p:nvPr/>
          </p:nvSpPr>
          <p:spPr>
            <a:xfrm>
              <a:off x="6573539" y="3468471"/>
              <a:ext cx="1612693" cy="353464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50"/>
                </a:lnSpc>
              </a:pPr>
              <a:r>
                <a:rPr lang="en-US" sz="200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Mukta ExtraLight" panose="020B0000000000000000" pitchFamily="34" charset="77"/>
                </a:rPr>
                <a:t>Prod</a:t>
              </a:r>
              <a:r>
                <a:rPr lang="en-US" sz="130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Mukta ExtraLight" panose="020B0000000000000000" pitchFamily="34" charset="77"/>
                </a:rPr>
                <a:t> 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40E5AA4-18EF-2AA0-541E-251696A15BC9}"/>
                </a:ext>
              </a:extLst>
            </p:cNvPr>
            <p:cNvSpPr txBox="1"/>
            <p:nvPr/>
          </p:nvSpPr>
          <p:spPr>
            <a:xfrm>
              <a:off x="1052301" y="4596813"/>
              <a:ext cx="1766830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2000" b="1" spc="150" dirty="0">
                  <a:ea typeface="League Spartan" charset="0"/>
                  <a:cs typeface="Poppins" pitchFamily="2" charset="77"/>
                </a:rPr>
                <a:t>Experiment</a:t>
              </a:r>
            </a:p>
          </p:txBody>
        </p:sp>
        <p:sp>
          <p:nvSpPr>
            <p:cNvPr id="124" name="Subtitle 2">
              <a:extLst>
                <a:ext uri="{FF2B5EF4-FFF2-40B4-BE49-F238E27FC236}">
                  <a16:creationId xmlns:a16="http://schemas.microsoft.com/office/drawing/2014/main" id="{89DC93E8-7CCC-4E3A-1B61-8EA65B57A47C}"/>
                </a:ext>
              </a:extLst>
            </p:cNvPr>
            <p:cNvSpPr txBox="1">
              <a:spLocks/>
            </p:cNvSpPr>
            <p:nvPr/>
          </p:nvSpPr>
          <p:spPr>
            <a:xfrm>
              <a:off x="997028" y="4960766"/>
              <a:ext cx="2013447" cy="611740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50"/>
                </a:lnSpc>
              </a:pPr>
              <a:r>
                <a:rPr lang="en-US" sz="1200">
                  <a:solidFill>
                    <a:schemeClr val="tx1"/>
                  </a:solidFill>
                  <a:latin typeface="+mn-lt"/>
                </a:rPr>
                <a:t>- Frequent changes</a:t>
              </a:r>
            </a:p>
            <a:p>
              <a:pPr algn="l">
                <a:lnSpc>
                  <a:spcPts val="1850"/>
                </a:lnSpc>
              </a:pPr>
              <a:r>
                <a:rPr lang="en-US" sz="1200">
                  <a:solidFill>
                    <a:schemeClr val="tx1"/>
                  </a:solidFill>
                  <a:latin typeface="+mn-lt"/>
                </a:rPr>
                <a:t>- Extensive testing</a:t>
              </a:r>
              <a:endParaRPr lang="en-US" sz="12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A0F22CD-B4DF-63B9-AF44-3A4F0961C092}"/>
                </a:ext>
              </a:extLst>
            </p:cNvPr>
            <p:cNvSpPr txBox="1"/>
            <p:nvPr/>
          </p:nvSpPr>
          <p:spPr>
            <a:xfrm>
              <a:off x="3740322" y="4596813"/>
              <a:ext cx="1807161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2000" b="1" spc="150" dirty="0">
                  <a:ea typeface="League Spartan" charset="0"/>
                  <a:cs typeface="Poppins" pitchFamily="2" charset="77"/>
                </a:rPr>
                <a:t>Verification</a:t>
              </a: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10B910EC-97FC-1724-845A-68C5C40EC157}"/>
                </a:ext>
              </a:extLst>
            </p:cNvPr>
            <p:cNvSpPr txBox="1">
              <a:spLocks/>
            </p:cNvSpPr>
            <p:nvPr/>
          </p:nvSpPr>
          <p:spPr>
            <a:xfrm>
              <a:off x="3685049" y="4960766"/>
              <a:ext cx="2013447" cy="611740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50"/>
                </a:lnSpc>
              </a:pPr>
              <a:r>
                <a:rPr lang="en-US" sz="1200">
                  <a:solidFill>
                    <a:schemeClr val="tx1"/>
                  </a:solidFill>
                  <a:latin typeface="+mn-lt"/>
                </a:rPr>
                <a:t>- Integration testing</a:t>
              </a:r>
            </a:p>
            <a:p>
              <a:pPr algn="l">
                <a:lnSpc>
                  <a:spcPts val="1850"/>
                </a:lnSpc>
              </a:pPr>
              <a:r>
                <a:rPr lang="en-US" sz="1200">
                  <a:solidFill>
                    <a:schemeClr val="tx1"/>
                  </a:solidFill>
                  <a:latin typeface="+mn-lt"/>
                </a:rPr>
                <a:t>- User acceptance testing</a:t>
              </a:r>
              <a:endParaRPr lang="en-US" sz="12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B4208F7-F229-5250-E22E-8C174D985D78}"/>
                </a:ext>
              </a:extLst>
            </p:cNvPr>
            <p:cNvSpPr txBox="1"/>
            <p:nvPr/>
          </p:nvSpPr>
          <p:spPr>
            <a:xfrm>
              <a:off x="6428436" y="4596813"/>
              <a:ext cx="1168910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2000" b="1" dirty="0"/>
                <a:t>Stability</a:t>
              </a:r>
              <a:endParaRPr lang="en-US" sz="1900" b="1" spc="150" dirty="0"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D763F646-5DB9-168C-F9C2-70C2010A3DC5}"/>
                </a:ext>
              </a:extLst>
            </p:cNvPr>
            <p:cNvSpPr txBox="1">
              <a:spLocks/>
            </p:cNvSpPr>
            <p:nvPr/>
          </p:nvSpPr>
          <p:spPr>
            <a:xfrm>
              <a:off x="6373163" y="4960766"/>
              <a:ext cx="2013447" cy="611420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- Stable</a:t>
              </a:r>
            </a:p>
            <a:p>
              <a:pPr algn="l">
                <a:lnSpc>
                  <a:spcPts val="18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- Limited changes</a:t>
              </a:r>
              <a:endParaRPr lang="en-US" sz="12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BF90FF5-CB11-3036-4B61-D610C21A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238" y="125508"/>
            <a:ext cx="2668627" cy="219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ubtitle 2">
            <a:extLst>
              <a:ext uri="{FF2B5EF4-FFF2-40B4-BE49-F238E27FC236}">
                <a16:creationId xmlns:a16="http://schemas.microsoft.com/office/drawing/2014/main" id="{41801B19-93DC-D171-85B7-905E906A3811}"/>
              </a:ext>
            </a:extLst>
          </p:cNvPr>
          <p:cNvSpPr txBox="1">
            <a:spLocks/>
          </p:cNvSpPr>
          <p:nvPr/>
        </p:nvSpPr>
        <p:spPr>
          <a:xfrm>
            <a:off x="199088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4CA8EDF6-924D-F56B-95F6-133E71AA9464}"/>
              </a:ext>
            </a:extLst>
          </p:cNvPr>
          <p:cNvSpPr txBox="1">
            <a:spLocks/>
          </p:cNvSpPr>
          <p:nvPr/>
        </p:nvSpPr>
        <p:spPr>
          <a:xfrm>
            <a:off x="7366923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6" name="Subtitle 2">
            <a:extLst>
              <a:ext uri="{FF2B5EF4-FFF2-40B4-BE49-F238E27FC236}">
                <a16:creationId xmlns:a16="http://schemas.microsoft.com/office/drawing/2014/main" id="{FE9198E3-3F50-6CDD-A94B-92DF5159970F}"/>
              </a:ext>
            </a:extLst>
          </p:cNvPr>
          <p:cNvSpPr txBox="1">
            <a:spLocks/>
          </p:cNvSpPr>
          <p:nvPr/>
        </p:nvSpPr>
        <p:spPr>
          <a:xfrm>
            <a:off x="1274315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25A8B0-90A0-9D29-09C4-AA1A12A70667}"/>
              </a:ext>
            </a:extLst>
          </p:cNvPr>
          <p:cNvGrpSpPr/>
          <p:nvPr/>
        </p:nvGrpSpPr>
        <p:grpSpPr>
          <a:xfrm>
            <a:off x="1818365" y="1141455"/>
            <a:ext cx="8248428" cy="5420218"/>
            <a:chOff x="381000" y="245918"/>
            <a:chExt cx="10656964" cy="63400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5ED580-A707-5C3F-FA78-246B8A195BC7}"/>
                </a:ext>
              </a:extLst>
            </p:cNvPr>
            <p:cNvSpPr/>
            <p:nvPr/>
          </p:nvSpPr>
          <p:spPr>
            <a:xfrm>
              <a:off x="2545140" y="480471"/>
              <a:ext cx="3048001" cy="897467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4F4EBF-BE33-0904-3A14-B2DC76DADF64}"/>
                </a:ext>
              </a:extLst>
            </p:cNvPr>
            <p:cNvSpPr txBox="1"/>
            <p:nvPr/>
          </p:nvSpPr>
          <p:spPr>
            <a:xfrm>
              <a:off x="2852303" y="245918"/>
              <a:ext cx="2397067" cy="3960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48000">
                  <a:schemeClr val="accent6"/>
                </a:gs>
                <a:gs pos="100000">
                  <a:schemeClr val="accent6"/>
                </a:gs>
              </a:gsLst>
              <a:lin ang="0" scaled="1"/>
            </a:gradFill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CUSTOMER INTERACTION</a:t>
              </a:r>
            </a:p>
          </p:txBody>
        </p:sp>
        <p:pic>
          <p:nvPicPr>
            <p:cNvPr id="7" name="Graphic 6" descr="Monitor with solid fill">
              <a:extLst>
                <a:ext uri="{FF2B5EF4-FFF2-40B4-BE49-F238E27FC236}">
                  <a16:creationId xmlns:a16="http://schemas.microsoft.com/office/drawing/2014/main" id="{882B4150-D62D-899E-2796-38A0BFB3B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0141" y="785271"/>
              <a:ext cx="457200" cy="457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A864AE-D6A1-1F4C-BC9E-101F6867B86F}"/>
                </a:ext>
              </a:extLst>
            </p:cNvPr>
            <p:cNvSpPr txBox="1"/>
            <p:nvPr/>
          </p:nvSpPr>
          <p:spPr>
            <a:xfrm>
              <a:off x="3744861" y="829205"/>
              <a:ext cx="605170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CLIENT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PORTAL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7D19DB-37B7-0A5E-EBE4-531616E69F60}"/>
                </a:ext>
              </a:extLst>
            </p:cNvPr>
            <p:cNvSpPr/>
            <p:nvPr/>
          </p:nvSpPr>
          <p:spPr>
            <a:xfrm>
              <a:off x="381000" y="2488703"/>
              <a:ext cx="1752414" cy="1507412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B500F8-554B-D240-B261-C773DFA47391}"/>
                </a:ext>
              </a:extLst>
            </p:cNvPr>
            <p:cNvSpPr txBox="1"/>
            <p:nvPr/>
          </p:nvSpPr>
          <p:spPr>
            <a:xfrm>
              <a:off x="531916" y="2119371"/>
              <a:ext cx="1450583" cy="756011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48000">
                  <a:schemeClr val="accent6"/>
                </a:gs>
                <a:gs pos="100000">
                  <a:schemeClr val="accent6"/>
                </a:gs>
              </a:gsLst>
              <a:lin ang="0" scaled="1"/>
            </a:gradFill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SECURITY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OPERATIONS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CENTER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B32BE9-56F3-B550-43FE-53AD62D078F6}"/>
                </a:ext>
              </a:extLst>
            </p:cNvPr>
            <p:cNvSpPr txBox="1"/>
            <p:nvPr/>
          </p:nvSpPr>
          <p:spPr>
            <a:xfrm>
              <a:off x="928732" y="3001202"/>
              <a:ext cx="656947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SOC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ANALYST</a:t>
              </a:r>
            </a:p>
          </p:txBody>
        </p:sp>
        <p:pic>
          <p:nvPicPr>
            <p:cNvPr id="12" name="Graphic 11" descr="Programmer female with solid fill">
              <a:extLst>
                <a:ext uri="{FF2B5EF4-FFF2-40B4-BE49-F238E27FC236}">
                  <a16:creationId xmlns:a16="http://schemas.microsoft.com/office/drawing/2014/main" id="{CDE33E42-0D47-A1B9-2447-84C671CC9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607" y="3417136"/>
              <a:ext cx="457200" cy="4572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A6B22-87D9-8DE8-6A16-B718BBF179AD}"/>
                </a:ext>
              </a:extLst>
            </p:cNvPr>
            <p:cNvSpPr/>
            <p:nvPr/>
          </p:nvSpPr>
          <p:spPr>
            <a:xfrm>
              <a:off x="2532440" y="1590284"/>
              <a:ext cx="6030849" cy="4082441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F3938B-C6C9-6019-3D42-7D194087CD2F}"/>
                </a:ext>
              </a:extLst>
            </p:cNvPr>
            <p:cNvSpPr txBox="1"/>
            <p:nvPr/>
          </p:nvSpPr>
          <p:spPr>
            <a:xfrm>
              <a:off x="6404069" y="1372674"/>
              <a:ext cx="1974567" cy="3960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48000">
                  <a:schemeClr val="accent6"/>
                </a:gs>
                <a:gs pos="100000">
                  <a:schemeClr val="accent6"/>
                </a:gs>
              </a:gsLst>
              <a:lin ang="0" scaled="1"/>
            </a:gradFill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MSSP COMPONENTS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F9C058-5983-8AE9-A75B-1415948460C5}"/>
                </a:ext>
              </a:extLst>
            </p:cNvPr>
            <p:cNvSpPr/>
            <p:nvPr/>
          </p:nvSpPr>
          <p:spPr>
            <a:xfrm>
              <a:off x="8711921" y="1611339"/>
              <a:ext cx="2326043" cy="3026945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8CBAAE-636B-6F70-4B23-8EE1A1BAEDDE}"/>
                </a:ext>
              </a:extLst>
            </p:cNvPr>
            <p:cNvSpPr txBox="1"/>
            <p:nvPr/>
          </p:nvSpPr>
          <p:spPr>
            <a:xfrm>
              <a:off x="8859698" y="1372674"/>
              <a:ext cx="2030487" cy="3960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48000">
                  <a:schemeClr val="accent6"/>
                </a:gs>
                <a:gs pos="100000">
                  <a:schemeClr val="accent6"/>
                </a:gs>
              </a:gsLst>
              <a:lin ang="0" scaled="1"/>
            </a:gradFill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AI SUBCOMPONENTS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1CEBD-52AC-EFC7-BB8A-0BF38873970B}"/>
                </a:ext>
              </a:extLst>
            </p:cNvPr>
            <p:cNvSpPr txBox="1"/>
            <p:nvPr/>
          </p:nvSpPr>
          <p:spPr>
            <a:xfrm>
              <a:off x="3009322" y="3000392"/>
              <a:ext cx="737719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SOAR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PLATFORM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77FA55F9-A8DC-8A6D-0B84-CD58A7DFBD36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 flipV="1">
              <a:off x="1585678" y="3162395"/>
              <a:ext cx="1423644" cy="80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15C922-85FC-3140-C73C-953E2D7066C7}"/>
                </a:ext>
              </a:extLst>
            </p:cNvPr>
            <p:cNvSpPr txBox="1"/>
            <p:nvPr/>
          </p:nvSpPr>
          <p:spPr>
            <a:xfrm>
              <a:off x="2115442" y="2954223"/>
              <a:ext cx="452739" cy="37800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SINGLE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PANE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GLASS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A7603E-124C-40A4-2DB6-9EC330E7418E}"/>
                </a:ext>
              </a:extLst>
            </p:cNvPr>
            <p:cNvSpPr txBox="1"/>
            <p:nvPr/>
          </p:nvSpPr>
          <p:spPr>
            <a:xfrm>
              <a:off x="3819685" y="3546507"/>
              <a:ext cx="659018" cy="4320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CENTRAL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EVENT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BUS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567AC2D-2194-CC92-688F-2F44A4B9F161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747041" y="3162395"/>
              <a:ext cx="159571" cy="384112"/>
            </a:xfrm>
            <a:prstGeom prst="bentConnector2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9006E79-56EB-3988-B3DB-FD8483D2DB71}"/>
                </a:ext>
              </a:extLst>
            </p:cNvPr>
            <p:cNvCxnSpPr>
              <a:cxnSpLocks/>
              <a:stCxn id="20" idx="1"/>
              <a:endCxn id="17" idx="2"/>
            </p:cNvCxnSpPr>
            <p:nvPr/>
          </p:nvCxnSpPr>
          <p:spPr>
            <a:xfrm rot="10800000">
              <a:off x="3378183" y="3324398"/>
              <a:ext cx="441503" cy="438113"/>
            </a:xfrm>
            <a:prstGeom prst="bentConnector2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3E5D8C-26C0-91F9-1434-593CAFD8253F}"/>
                </a:ext>
              </a:extLst>
            </p:cNvPr>
            <p:cNvSpPr txBox="1"/>
            <p:nvPr/>
          </p:nvSpPr>
          <p:spPr>
            <a:xfrm>
              <a:off x="6385957" y="1948937"/>
              <a:ext cx="1278269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THREAT MANAGEMENT</a:t>
              </a:r>
              <a:b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</a:b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AND SHARING SYSTEM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D1D9C5-0B3A-6DFD-AF49-09AF43F1809C}"/>
                </a:ext>
              </a:extLst>
            </p:cNvPr>
            <p:cNvSpPr txBox="1"/>
            <p:nvPr/>
          </p:nvSpPr>
          <p:spPr>
            <a:xfrm>
              <a:off x="6420097" y="2559704"/>
              <a:ext cx="946899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SECURITY LAKE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9A154A-E940-1C17-FFF2-3F1BE95F735C}"/>
                </a:ext>
              </a:extLst>
            </p:cNvPr>
            <p:cNvSpPr txBox="1"/>
            <p:nvPr/>
          </p:nvSpPr>
          <p:spPr>
            <a:xfrm>
              <a:off x="6414392" y="3092971"/>
              <a:ext cx="1686272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AI-POWERED EVENT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ANALYSIS AND SUMMARIZATION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360914-34A0-1D77-BAA6-7FBAB6C8B27C}"/>
                </a:ext>
              </a:extLst>
            </p:cNvPr>
            <p:cNvSpPr txBox="1"/>
            <p:nvPr/>
          </p:nvSpPr>
          <p:spPr>
            <a:xfrm>
              <a:off x="6383266" y="3753918"/>
              <a:ext cx="959325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VULNERABILITY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MANAGEMENT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29E05F-2BDE-7DC4-B3CE-5834DA4EB9B4}"/>
                </a:ext>
              </a:extLst>
            </p:cNvPr>
            <p:cNvSpPr txBox="1"/>
            <p:nvPr/>
          </p:nvSpPr>
          <p:spPr>
            <a:xfrm>
              <a:off x="6372574" y="4375506"/>
              <a:ext cx="708724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INCIDENT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RESPONSE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11391E-5272-55E5-B723-26D850BE411B}"/>
                </a:ext>
              </a:extLst>
            </p:cNvPr>
            <p:cNvSpPr txBox="1"/>
            <p:nvPr/>
          </p:nvSpPr>
          <p:spPr>
            <a:xfrm>
              <a:off x="6372623" y="5016775"/>
              <a:ext cx="828846" cy="324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COMPLIANCE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MONITORING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E764FC-4637-287B-F419-25575DC1DB90}"/>
                </a:ext>
              </a:extLst>
            </p:cNvPr>
            <p:cNvSpPr txBox="1"/>
            <p:nvPr/>
          </p:nvSpPr>
          <p:spPr>
            <a:xfrm>
              <a:off x="8942957" y="1948937"/>
              <a:ext cx="1371469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EVENT CATEGORIZATION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2EB444-01A3-757F-ED95-C9FA28EFFB0B}"/>
                </a:ext>
              </a:extLst>
            </p:cNvPr>
            <p:cNvSpPr txBox="1"/>
            <p:nvPr/>
          </p:nvSpPr>
          <p:spPr>
            <a:xfrm>
              <a:off x="8969516" y="2425073"/>
              <a:ext cx="1327975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EVENT SUMMARIZATION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A6F9B8-60F6-B5A2-FA62-A797BBDF8FB5}"/>
                </a:ext>
              </a:extLst>
            </p:cNvPr>
            <p:cNvSpPr txBox="1"/>
            <p:nvPr/>
          </p:nvSpPr>
          <p:spPr>
            <a:xfrm>
              <a:off x="8948753" y="2982370"/>
              <a:ext cx="1249276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CASE CONSOLIDATION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643478-F856-754C-9A7E-C4A402BD7836}"/>
                </a:ext>
              </a:extLst>
            </p:cNvPr>
            <p:cNvSpPr txBox="1"/>
            <p:nvPr/>
          </p:nvSpPr>
          <p:spPr>
            <a:xfrm>
              <a:off x="9019519" y="3507202"/>
              <a:ext cx="1764975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AUTOMATED RECOMMENDATIONS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47BD95-C74B-3773-54D8-7984C45278E6}"/>
                </a:ext>
              </a:extLst>
            </p:cNvPr>
            <p:cNvSpPr txBox="1"/>
            <p:nvPr/>
          </p:nvSpPr>
          <p:spPr>
            <a:xfrm>
              <a:off x="8963121" y="4113197"/>
              <a:ext cx="1178858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ADAPTIVE LEARNING</a:t>
              </a:r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EC0B9D3-3E4C-20FB-FBDE-77FBFBECA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201" y="2011864"/>
              <a:ext cx="2026590" cy="1534643"/>
            </a:xfrm>
            <a:prstGeom prst="bentConnector3">
              <a:avLst>
                <a:gd name="adj1" fmla="val -17779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9E3A0F1D-C9B0-D480-BE12-3CAA875C70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16375" y="2260458"/>
              <a:ext cx="2335420" cy="1286046"/>
            </a:xfrm>
            <a:prstGeom prst="bentConnector3">
              <a:avLst>
                <a:gd name="adj1" fmla="val 10003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E55009-A130-41EB-AE97-8AF95BFED3FA}"/>
                </a:ext>
              </a:extLst>
            </p:cNvPr>
            <p:cNvSpPr txBox="1"/>
            <p:nvPr/>
          </p:nvSpPr>
          <p:spPr>
            <a:xfrm>
              <a:off x="5061477" y="1901207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1FF786-4A1B-4AF4-F047-1A057DEA794E}"/>
                </a:ext>
              </a:extLst>
            </p:cNvPr>
            <p:cNvSpPr txBox="1"/>
            <p:nvPr/>
          </p:nvSpPr>
          <p:spPr>
            <a:xfrm>
              <a:off x="5040764" y="2157813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0EDF37FC-844A-EE34-3D29-3CF5A1A04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4691" y="2590203"/>
              <a:ext cx="2257100" cy="956303"/>
            </a:xfrm>
            <a:prstGeom prst="bentConnector3">
              <a:avLst>
                <a:gd name="adj1" fmla="val -5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E9C58A4-364F-FAA1-80B9-3E53E43B567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56820" y="2821035"/>
              <a:ext cx="2223546" cy="729066"/>
            </a:xfrm>
            <a:prstGeom prst="bentConnector3">
              <a:avLst>
                <a:gd name="adj1" fmla="val 100119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C156-28BC-839E-C5B2-F5A7E2F500AB}"/>
                </a:ext>
              </a:extLst>
            </p:cNvPr>
            <p:cNvSpPr txBox="1"/>
            <p:nvPr/>
          </p:nvSpPr>
          <p:spPr>
            <a:xfrm>
              <a:off x="5061477" y="2463183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DDA73B-9D4C-4AC7-69DE-70E4AA25B2F3}"/>
                </a:ext>
              </a:extLst>
            </p:cNvPr>
            <p:cNvSpPr txBox="1"/>
            <p:nvPr/>
          </p:nvSpPr>
          <p:spPr>
            <a:xfrm>
              <a:off x="5040764" y="2719788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4EAE5C4-3795-EDFA-032B-D13A06AF5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9467" y="3150780"/>
              <a:ext cx="2072324" cy="395725"/>
            </a:xfrm>
            <a:prstGeom prst="bentConnector3">
              <a:avLst>
                <a:gd name="adj1" fmla="val -866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5EACCDA2-3E9C-C711-B22D-6F2C257ED7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36835" y="3400165"/>
              <a:ext cx="2014957" cy="151567"/>
            </a:xfrm>
            <a:prstGeom prst="bentConnector3">
              <a:avLst>
                <a:gd name="adj1" fmla="val 9995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B97231-DE57-056C-4658-1C904CAA416B}"/>
                </a:ext>
              </a:extLst>
            </p:cNvPr>
            <p:cNvSpPr txBox="1"/>
            <p:nvPr/>
          </p:nvSpPr>
          <p:spPr>
            <a:xfrm>
              <a:off x="5061477" y="3028332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E91E58-DC77-F8BE-68EC-0F6C2D6BA592}"/>
                </a:ext>
              </a:extLst>
            </p:cNvPr>
            <p:cNvSpPr txBox="1"/>
            <p:nvPr/>
          </p:nvSpPr>
          <p:spPr>
            <a:xfrm>
              <a:off x="5040764" y="3284939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9672DAD3-7FD8-AAD7-C27B-D595464B634F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16" y="3660025"/>
              <a:ext cx="1913185" cy="14239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3F6B2EC2-DBCB-032E-668F-7C7309C454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49117" y="3968087"/>
              <a:ext cx="1902674" cy="10627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91E0D8-110A-B199-EEF3-2828F4EB2852}"/>
                </a:ext>
              </a:extLst>
            </p:cNvPr>
            <p:cNvSpPr txBox="1"/>
            <p:nvPr/>
          </p:nvSpPr>
          <p:spPr>
            <a:xfrm>
              <a:off x="5061477" y="3611656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E8EFB4-4B04-9265-5D44-9340C54E2A67}"/>
                </a:ext>
              </a:extLst>
            </p:cNvPr>
            <p:cNvSpPr txBox="1"/>
            <p:nvPr/>
          </p:nvSpPr>
          <p:spPr>
            <a:xfrm>
              <a:off x="5040764" y="3920003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5B4D034E-DE21-654B-4A38-4DEDC4497244}"/>
                </a:ext>
              </a:extLst>
            </p:cNvPr>
            <p:cNvCxnSpPr>
              <a:cxnSpLocks/>
            </p:cNvCxnSpPr>
            <p:nvPr/>
          </p:nvCxnSpPr>
          <p:spPr>
            <a:xfrm>
              <a:off x="4394519" y="4062539"/>
              <a:ext cx="1957272" cy="377215"/>
            </a:xfrm>
            <a:prstGeom prst="bentConnector3">
              <a:avLst>
                <a:gd name="adj1" fmla="val 6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CBA93F48-D507-3A98-795B-EA6CC86769E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79469" y="4055821"/>
              <a:ext cx="2072322" cy="652250"/>
            </a:xfrm>
            <a:prstGeom prst="bentConnector3">
              <a:avLst>
                <a:gd name="adj1" fmla="val 99957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4987CD60-ED84-FAD5-E8E2-626F73398F82}"/>
                </a:ext>
              </a:extLst>
            </p:cNvPr>
            <p:cNvCxnSpPr>
              <a:cxnSpLocks/>
            </p:cNvCxnSpPr>
            <p:nvPr/>
          </p:nvCxnSpPr>
          <p:spPr>
            <a:xfrm>
              <a:off x="4156819" y="4062539"/>
              <a:ext cx="2205482" cy="1048753"/>
            </a:xfrm>
            <a:prstGeom prst="bentConnector3">
              <a:avLst>
                <a:gd name="adj1" fmla="val -156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578213FD-7CBF-D43B-DCD1-9386701614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68791" y="4062540"/>
              <a:ext cx="2283000" cy="1297561"/>
            </a:xfrm>
            <a:prstGeom prst="bentConnector3">
              <a:avLst>
                <a:gd name="adj1" fmla="val 99931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F8EBD-EB53-22CA-5234-FBA148183790}"/>
                </a:ext>
              </a:extLst>
            </p:cNvPr>
            <p:cNvSpPr txBox="1"/>
            <p:nvPr/>
          </p:nvSpPr>
          <p:spPr>
            <a:xfrm>
              <a:off x="5061477" y="4323688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EF0D11-A113-8E61-88D5-29F17FFE27AE}"/>
                </a:ext>
              </a:extLst>
            </p:cNvPr>
            <p:cNvSpPr txBox="1"/>
            <p:nvPr/>
          </p:nvSpPr>
          <p:spPr>
            <a:xfrm>
              <a:off x="5040764" y="4608430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CAF46D-C86F-50B8-0D45-7CEB7CDA8D90}"/>
                </a:ext>
              </a:extLst>
            </p:cNvPr>
            <p:cNvSpPr txBox="1"/>
            <p:nvPr/>
          </p:nvSpPr>
          <p:spPr>
            <a:xfrm>
              <a:off x="5061477" y="4975332"/>
              <a:ext cx="744761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BROADCAST EVENTS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C54B77-CCB0-FBF2-E42D-CFB74D75DB6C}"/>
                </a:ext>
              </a:extLst>
            </p:cNvPr>
            <p:cNvSpPr txBox="1"/>
            <p:nvPr/>
          </p:nvSpPr>
          <p:spPr>
            <a:xfrm>
              <a:off x="5040764" y="5260072"/>
              <a:ext cx="786183" cy="1800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ENRICHED METADATA</a:t>
              </a:r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282DDFD5-162E-721F-2C53-9A9F071AAB0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985417" y="2291068"/>
              <a:ext cx="2333053" cy="161425"/>
            </a:xfrm>
            <a:prstGeom prst="bentConnector3">
              <a:avLst>
                <a:gd name="adj1" fmla="val 12686"/>
              </a:avLst>
            </a:prstGeom>
            <a:ln w="127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C6AAE5B9-C112-14C8-BEE2-41B5B98C1E41}"/>
                </a:ext>
              </a:extLst>
            </p:cNvPr>
            <p:cNvCxnSpPr>
              <a:cxnSpLocks/>
              <a:stCxn id="25" idx="3"/>
              <a:endCxn id="30" idx="1"/>
            </p:cNvCxnSpPr>
            <p:nvPr/>
          </p:nvCxnSpPr>
          <p:spPr>
            <a:xfrm flipV="1">
              <a:off x="8100664" y="2056938"/>
              <a:ext cx="842293" cy="11980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52AD7BE2-3BBA-8B10-2615-9D73995FCB7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00664" y="2533075"/>
              <a:ext cx="868852" cy="72189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39269AFE-FA71-7CD1-8C4E-1493D55859D9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8100664" y="3090371"/>
              <a:ext cx="848089" cy="16460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B0338346-D0D6-5A78-A49F-C74AE5841D4D}"/>
                </a:ext>
              </a:extLst>
            </p:cNvPr>
            <p:cNvCxnSpPr>
              <a:cxnSpLocks/>
              <a:stCxn id="25" idx="3"/>
              <a:endCxn id="33" idx="1"/>
            </p:cNvCxnSpPr>
            <p:nvPr/>
          </p:nvCxnSpPr>
          <p:spPr>
            <a:xfrm>
              <a:off x="8100664" y="3254974"/>
              <a:ext cx="918854" cy="36022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B638201E-7A2C-758E-F4A9-B2C5407DB573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8100664" y="3254974"/>
              <a:ext cx="862457" cy="96622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E1D89FF-C873-E28A-C281-664C66E176BA}"/>
                </a:ext>
              </a:extLst>
            </p:cNvPr>
            <p:cNvSpPr/>
            <p:nvPr/>
          </p:nvSpPr>
          <p:spPr>
            <a:xfrm>
              <a:off x="2580339" y="5856580"/>
              <a:ext cx="3012802" cy="729349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AB63370-3BC5-71E0-B81E-7964C8742CCF}"/>
                </a:ext>
              </a:extLst>
            </p:cNvPr>
            <p:cNvSpPr txBox="1"/>
            <p:nvPr/>
          </p:nvSpPr>
          <p:spPr>
            <a:xfrm>
              <a:off x="4666238" y="6025449"/>
              <a:ext cx="1690829" cy="3960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lIns="182880" tIns="91440" rIns="18288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ld" pitchFamily="2" charset="0"/>
                </a:rPr>
                <a:t>CUSTOMER SITE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8B9CCFE-0519-C159-61B1-5396A84C552E}"/>
                </a:ext>
              </a:extLst>
            </p:cNvPr>
            <p:cNvSpPr txBox="1"/>
            <p:nvPr/>
          </p:nvSpPr>
          <p:spPr>
            <a:xfrm>
              <a:off x="3246971" y="6095189"/>
              <a:ext cx="1073234" cy="2160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Gotham Book" pitchFamily="2" charset="0"/>
                </a:rPr>
                <a:t>EVENT Consumers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0B0EAA2-4692-18AA-A991-C736963B3584}"/>
                </a:ext>
              </a:extLst>
            </p:cNvPr>
            <p:cNvCxnSpPr/>
            <p:nvPr/>
          </p:nvCxnSpPr>
          <p:spPr>
            <a:xfrm flipV="1">
              <a:off x="3935314" y="4062539"/>
              <a:ext cx="0" cy="2031766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E12D5BE-DC98-EFAB-1D09-0C039E102C45}"/>
                </a:ext>
              </a:extLst>
            </p:cNvPr>
            <p:cNvSpPr txBox="1"/>
            <p:nvPr/>
          </p:nvSpPr>
          <p:spPr>
            <a:xfrm>
              <a:off x="3758651" y="5577293"/>
              <a:ext cx="353327" cy="252004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RELAY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EVENTS</a:t>
              </a:r>
            </a:p>
          </p:txBody>
        </p:sp>
        <p:cxnSp>
          <p:nvCxnSpPr>
            <p:cNvPr id="70" name="Elbow Connector 69">
              <a:extLst>
                <a:ext uri="{FF2B5EF4-FFF2-40B4-BE49-F238E27FC236}">
                  <a16:creationId xmlns:a16="http://schemas.microsoft.com/office/drawing/2014/main" id="{C1D64B34-26C6-48AD-D25C-6CD1E80684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54436" y="4802553"/>
              <a:ext cx="2110026" cy="473478"/>
            </a:xfrm>
            <a:prstGeom prst="bentConnector3">
              <a:avLst>
                <a:gd name="adj1" fmla="val 834"/>
              </a:avLst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1007862-E637-9300-74D7-71E0D46269B0}"/>
                </a:ext>
              </a:extLst>
            </p:cNvPr>
            <p:cNvSpPr txBox="1"/>
            <p:nvPr/>
          </p:nvSpPr>
          <p:spPr>
            <a:xfrm>
              <a:off x="3162166" y="5570981"/>
              <a:ext cx="432028" cy="252004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RESPONSE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Gotham Book" pitchFamily="2" charset="0"/>
                </a:rPr>
                <a:t>ACTIONS</a:t>
              </a:r>
            </a:p>
          </p:txBody>
        </p:sp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665129A-C952-004F-BDCC-B97CF37DB23D}"/>
              </a:ext>
            </a:extLst>
          </p:cNvPr>
          <p:cNvSpPr txBox="1">
            <a:spLocks/>
          </p:cNvSpPr>
          <p:nvPr/>
        </p:nvSpPr>
        <p:spPr>
          <a:xfrm>
            <a:off x="561111" y="491837"/>
            <a:ext cx="11076708" cy="5541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/>
              <a:t>MULTI-TECHNOLOGY, MULTI-VENDOR, MULTI-ENVIRONMENT</a:t>
            </a:r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61F46E4C-D673-FC0D-E621-2BECF9A3D668}"/>
              </a:ext>
            </a:extLst>
          </p:cNvPr>
          <p:cNvSpPr/>
          <p:nvPr/>
        </p:nvSpPr>
        <p:spPr>
          <a:xfrm flipV="1">
            <a:off x="200891" y="200889"/>
            <a:ext cx="11790218" cy="6456219"/>
          </a:xfrm>
          <a:prstGeom prst="round1Rect">
            <a:avLst>
              <a:gd name="adj" fmla="val 9148"/>
            </a:avLst>
          </a:prstGeom>
          <a:noFill/>
          <a:ln>
            <a:gradFill>
              <a:gsLst>
                <a:gs pos="0">
                  <a:srgbClr val="FF772F"/>
                </a:gs>
                <a:gs pos="100000">
                  <a:srgbClr val="D92E3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ubtitle 2">
            <a:extLst>
              <a:ext uri="{FF2B5EF4-FFF2-40B4-BE49-F238E27FC236}">
                <a16:creationId xmlns:a16="http://schemas.microsoft.com/office/drawing/2014/main" id="{41801B19-93DC-D171-85B7-905E906A3811}"/>
              </a:ext>
            </a:extLst>
          </p:cNvPr>
          <p:cNvSpPr txBox="1">
            <a:spLocks/>
          </p:cNvSpPr>
          <p:nvPr/>
        </p:nvSpPr>
        <p:spPr>
          <a:xfrm>
            <a:off x="199088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4CA8EDF6-924D-F56B-95F6-133E71AA9464}"/>
              </a:ext>
            </a:extLst>
          </p:cNvPr>
          <p:cNvSpPr txBox="1">
            <a:spLocks/>
          </p:cNvSpPr>
          <p:nvPr/>
        </p:nvSpPr>
        <p:spPr>
          <a:xfrm>
            <a:off x="7366923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6" name="Subtitle 2">
            <a:extLst>
              <a:ext uri="{FF2B5EF4-FFF2-40B4-BE49-F238E27FC236}">
                <a16:creationId xmlns:a16="http://schemas.microsoft.com/office/drawing/2014/main" id="{FE9198E3-3F50-6CDD-A94B-92DF5159970F}"/>
              </a:ext>
            </a:extLst>
          </p:cNvPr>
          <p:cNvSpPr txBox="1">
            <a:spLocks/>
          </p:cNvSpPr>
          <p:nvPr/>
        </p:nvSpPr>
        <p:spPr>
          <a:xfrm>
            <a:off x="1274315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744A9C-3C91-5E07-8942-368483D743F3}"/>
              </a:ext>
            </a:extLst>
          </p:cNvPr>
          <p:cNvSpPr/>
          <p:nvPr/>
        </p:nvSpPr>
        <p:spPr>
          <a:xfrm>
            <a:off x="549462" y="764354"/>
            <a:ext cx="3429000" cy="45720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3A609-95D2-2A27-729D-7E1C57BD08D6}"/>
              </a:ext>
            </a:extLst>
          </p:cNvPr>
          <p:cNvSpPr txBox="1"/>
          <p:nvPr/>
        </p:nvSpPr>
        <p:spPr>
          <a:xfrm>
            <a:off x="688517" y="1670632"/>
            <a:ext cx="2246128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ACCESS ATTEMPT DETECTED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CAA1C-7D8E-48BD-72FE-8B17E1FDD328}"/>
              </a:ext>
            </a:extLst>
          </p:cNvPr>
          <p:cNvSpPr txBox="1"/>
          <p:nvPr/>
        </p:nvSpPr>
        <p:spPr>
          <a:xfrm>
            <a:off x="691590" y="2316071"/>
            <a:ext cx="2419252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LOGIN FAILED FOR USER: ADMIN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31CAE9-0B64-A800-99F7-7006AD7D2CC7}"/>
              </a:ext>
            </a:extLst>
          </p:cNvPr>
          <p:cNvSpPr txBox="1"/>
          <p:nvPr/>
        </p:nvSpPr>
        <p:spPr>
          <a:xfrm>
            <a:off x="690922" y="2913734"/>
            <a:ext cx="2074607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INCORRECT PASSWORD ENTERED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375EF5-7508-F411-C9C3-1D671A0C3EB1}"/>
              </a:ext>
            </a:extLst>
          </p:cNvPr>
          <p:cNvSpPr txBox="1"/>
          <p:nvPr/>
        </p:nvSpPr>
        <p:spPr>
          <a:xfrm>
            <a:off x="690922" y="3578511"/>
            <a:ext cx="2241319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ACCESS DENIED: FINANCIAL DATA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ACB272-1ACB-8762-0530-4F4DDEB18668}"/>
              </a:ext>
            </a:extLst>
          </p:cNvPr>
          <p:cNvSpPr txBox="1"/>
          <p:nvPr/>
        </p:nvSpPr>
        <p:spPr>
          <a:xfrm>
            <a:off x="685940" y="4314919"/>
            <a:ext cx="2269724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UNAUTHORIZED ACCESS DETECTED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1E0E2B-9F32-2D81-2B1A-695114727AEF}"/>
              </a:ext>
            </a:extLst>
          </p:cNvPr>
          <p:cNvSpPr txBox="1"/>
          <p:nvPr/>
        </p:nvSpPr>
        <p:spPr>
          <a:xfrm>
            <a:off x="1504415" y="529801"/>
            <a:ext cx="1510285" cy="461665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none" lIns="182880" tIns="91440" rIns="18288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DATA FEED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2C70A1-D565-237F-CA22-B683CAF499CB}"/>
              </a:ext>
            </a:extLst>
          </p:cNvPr>
          <p:cNvSpPr txBox="1"/>
          <p:nvPr/>
        </p:nvSpPr>
        <p:spPr>
          <a:xfrm>
            <a:off x="3128329" y="2852238"/>
            <a:ext cx="917239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EVENT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STREAM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C5F78E28-6F97-5FA5-DB47-630EB4230C59}"/>
              </a:ext>
            </a:extLst>
          </p:cNvPr>
          <p:cNvCxnSpPr>
            <a:cxnSpLocks/>
            <a:stCxn id="3" idx="3"/>
            <a:endCxn id="76" idx="0"/>
          </p:cNvCxnSpPr>
          <p:nvPr/>
        </p:nvCxnSpPr>
        <p:spPr>
          <a:xfrm>
            <a:off x="2934645" y="1932242"/>
            <a:ext cx="652304" cy="919996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B3AEC37-38FB-1405-1586-36863530E566}"/>
              </a:ext>
            </a:extLst>
          </p:cNvPr>
          <p:cNvCxnSpPr>
            <a:cxnSpLocks/>
            <a:stCxn id="4" idx="3"/>
            <a:endCxn id="76" idx="0"/>
          </p:cNvCxnSpPr>
          <p:nvPr/>
        </p:nvCxnSpPr>
        <p:spPr>
          <a:xfrm>
            <a:off x="3110842" y="2577681"/>
            <a:ext cx="476107" cy="274557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71E6EF6D-FA59-8415-B027-E223DB1D31C8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 flipV="1">
            <a:off x="2765529" y="3129237"/>
            <a:ext cx="362800" cy="4610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68265A99-7887-7C9D-E94E-2E4BF1305D18}"/>
              </a:ext>
            </a:extLst>
          </p:cNvPr>
          <p:cNvCxnSpPr>
            <a:cxnSpLocks/>
            <a:stCxn id="73" idx="3"/>
            <a:endCxn id="76" idx="2"/>
          </p:cNvCxnSpPr>
          <p:nvPr/>
        </p:nvCxnSpPr>
        <p:spPr>
          <a:xfrm flipV="1">
            <a:off x="2932241" y="3406236"/>
            <a:ext cx="654708" cy="433885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A2A1C69-6568-E4A9-4BEE-673CF5CE09B3}"/>
              </a:ext>
            </a:extLst>
          </p:cNvPr>
          <p:cNvCxnSpPr>
            <a:cxnSpLocks/>
            <a:stCxn id="74" idx="3"/>
            <a:endCxn id="76" idx="2"/>
          </p:cNvCxnSpPr>
          <p:nvPr/>
        </p:nvCxnSpPr>
        <p:spPr>
          <a:xfrm flipV="1">
            <a:off x="2955664" y="3406236"/>
            <a:ext cx="631285" cy="1170293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FCFC43-2140-633C-E74C-10A8B02860B8}"/>
              </a:ext>
            </a:extLst>
          </p:cNvPr>
          <p:cNvSpPr/>
          <p:nvPr/>
        </p:nvSpPr>
        <p:spPr>
          <a:xfrm>
            <a:off x="4085413" y="764354"/>
            <a:ext cx="1455655" cy="45720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881DBC6-1E14-0C5E-BD94-D66AF14F85FB}"/>
              </a:ext>
            </a:extLst>
          </p:cNvPr>
          <p:cNvSpPr txBox="1"/>
          <p:nvPr/>
        </p:nvSpPr>
        <p:spPr>
          <a:xfrm>
            <a:off x="4085413" y="529801"/>
            <a:ext cx="1455655" cy="738664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square" lIns="182880" tIns="91440" rIns="18288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ALERT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DETAILS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C04F176-EBB2-D8F7-A5BE-E189AA6D3549}"/>
              </a:ext>
            </a:extLst>
          </p:cNvPr>
          <p:cNvSpPr txBox="1"/>
          <p:nvPr/>
        </p:nvSpPr>
        <p:spPr>
          <a:xfrm>
            <a:off x="4354793" y="2762489"/>
            <a:ext cx="958116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ALERT: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UNAUTHORIZED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ATTEMPT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DETECTED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B4E3597C-2C19-77AC-6415-857AB7AB2CCC}"/>
              </a:ext>
            </a:extLst>
          </p:cNvPr>
          <p:cNvCxnSpPr>
            <a:cxnSpLocks/>
            <a:stCxn id="76" idx="3"/>
            <a:endCxn id="84" idx="1"/>
          </p:cNvCxnSpPr>
          <p:nvPr/>
        </p:nvCxnSpPr>
        <p:spPr>
          <a:xfrm flipV="1">
            <a:off x="4045568" y="3116432"/>
            <a:ext cx="309225" cy="1280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D333025-F544-DA81-8C96-3BA9482E7F31}"/>
              </a:ext>
            </a:extLst>
          </p:cNvPr>
          <p:cNvSpPr/>
          <p:nvPr/>
        </p:nvSpPr>
        <p:spPr>
          <a:xfrm>
            <a:off x="5670473" y="768365"/>
            <a:ext cx="5525701" cy="1791003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6C6FA98-0B70-2B60-6E75-7558AD46340F}"/>
              </a:ext>
            </a:extLst>
          </p:cNvPr>
          <p:cNvSpPr/>
          <p:nvPr/>
        </p:nvSpPr>
        <p:spPr>
          <a:xfrm>
            <a:off x="5669307" y="2628889"/>
            <a:ext cx="5525701" cy="3665722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5DA939-A4BF-61BD-09C4-BE02041A6283}"/>
              </a:ext>
            </a:extLst>
          </p:cNvPr>
          <p:cNvSpPr txBox="1"/>
          <p:nvPr/>
        </p:nvSpPr>
        <p:spPr>
          <a:xfrm>
            <a:off x="7120894" y="6094343"/>
            <a:ext cx="2621563" cy="369332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square" lIns="182880" tIns="91440" rIns="18288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GENERATIVE AI PIPELINE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E3A9A7-8712-5233-510B-197797C6830F}"/>
              </a:ext>
            </a:extLst>
          </p:cNvPr>
          <p:cNvSpPr txBox="1"/>
          <p:nvPr/>
        </p:nvSpPr>
        <p:spPr>
          <a:xfrm>
            <a:off x="5922865" y="2998854"/>
            <a:ext cx="659156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PROCESS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199F4A-EB36-8DFD-F835-D11E6D5A3626}"/>
              </a:ext>
            </a:extLst>
          </p:cNvPr>
          <p:cNvSpPr txBox="1"/>
          <p:nvPr/>
        </p:nvSpPr>
        <p:spPr>
          <a:xfrm>
            <a:off x="5907638" y="1590624"/>
            <a:ext cx="68961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CLIENT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CONTEXT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1FCF5D9F-FE93-407E-BACE-3AE795C5CB8B}"/>
              </a:ext>
            </a:extLst>
          </p:cNvPr>
          <p:cNvCxnSpPr>
            <a:cxnSpLocks/>
            <a:stCxn id="84" idx="3"/>
            <a:endCxn id="90" idx="1"/>
          </p:cNvCxnSpPr>
          <p:nvPr/>
        </p:nvCxnSpPr>
        <p:spPr>
          <a:xfrm flipV="1">
            <a:off x="5312909" y="3114270"/>
            <a:ext cx="609956" cy="216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0C683AB3-C1B2-6B66-0E18-18068396E50E}"/>
              </a:ext>
            </a:extLst>
          </p:cNvPr>
          <p:cNvCxnSpPr>
            <a:cxnSpLocks/>
            <a:stCxn id="91" idx="2"/>
            <a:endCxn id="90" idx="0"/>
          </p:cNvCxnSpPr>
          <p:nvPr/>
        </p:nvCxnSpPr>
        <p:spPr>
          <a:xfrm rot="5400000">
            <a:off x="5732995" y="2479405"/>
            <a:ext cx="1038898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0A9AA96-3912-D78B-26FE-5F3B0BDA8AC7}"/>
              </a:ext>
            </a:extLst>
          </p:cNvPr>
          <p:cNvSpPr txBox="1"/>
          <p:nvPr/>
        </p:nvSpPr>
        <p:spPr>
          <a:xfrm>
            <a:off x="9337840" y="977556"/>
            <a:ext cx="1197765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NETWORK DETAILS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24FCDB-9479-6489-4EAA-B52C1A5ABB6F}"/>
              </a:ext>
            </a:extLst>
          </p:cNvPr>
          <p:cNvSpPr txBox="1"/>
          <p:nvPr/>
        </p:nvSpPr>
        <p:spPr>
          <a:xfrm>
            <a:off x="9353068" y="1295550"/>
            <a:ext cx="1478290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RULES OF ENGAGEMENT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AF94F7-13CB-9B89-D654-5BB41B76B01A}"/>
              </a:ext>
            </a:extLst>
          </p:cNvPr>
          <p:cNvSpPr txBox="1"/>
          <p:nvPr/>
        </p:nvSpPr>
        <p:spPr>
          <a:xfrm>
            <a:off x="9345854" y="1613544"/>
            <a:ext cx="960519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CONTACT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E95C4DF-71A6-BCA9-9FC5-88EAB0E3D1BF}"/>
              </a:ext>
            </a:extLst>
          </p:cNvPr>
          <p:cNvSpPr txBox="1"/>
          <p:nvPr/>
        </p:nvSpPr>
        <p:spPr>
          <a:xfrm>
            <a:off x="9369899" y="1931538"/>
            <a:ext cx="1476687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RESPONSE CAPABILITIES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493CEE-0CC2-7A2E-F1DC-FE23428366F2}"/>
              </a:ext>
            </a:extLst>
          </p:cNvPr>
          <p:cNvSpPr txBox="1"/>
          <p:nvPr/>
        </p:nvSpPr>
        <p:spPr>
          <a:xfrm>
            <a:off x="9369097" y="2249532"/>
            <a:ext cx="433132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ETC.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162300-4F32-D6A9-0D8E-28FB17E50C42}"/>
              </a:ext>
            </a:extLst>
          </p:cNvPr>
          <p:cNvSpPr txBox="1"/>
          <p:nvPr/>
        </p:nvSpPr>
        <p:spPr>
          <a:xfrm>
            <a:off x="8429564" y="3007549"/>
            <a:ext cx="1726755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CLIENT CONTEXT: ACME ABC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B4DC665F-5E26-3A0E-0AB9-ED7DD6B1441F}"/>
              </a:ext>
            </a:extLst>
          </p:cNvPr>
          <p:cNvCxnSpPr>
            <a:cxnSpLocks/>
            <a:stCxn id="95" idx="1"/>
            <a:endCxn id="91" idx="3"/>
          </p:cNvCxnSpPr>
          <p:nvPr/>
        </p:nvCxnSpPr>
        <p:spPr>
          <a:xfrm rot="10800000" flipV="1">
            <a:off x="6597250" y="1092972"/>
            <a:ext cx="2740590" cy="68231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7F447759-9AC9-4201-EA0E-93CB703DFD51}"/>
              </a:ext>
            </a:extLst>
          </p:cNvPr>
          <p:cNvCxnSpPr>
            <a:cxnSpLocks/>
            <a:stCxn id="96" idx="1"/>
            <a:endCxn id="91" idx="3"/>
          </p:cNvCxnSpPr>
          <p:nvPr/>
        </p:nvCxnSpPr>
        <p:spPr>
          <a:xfrm rot="10800000" flipV="1">
            <a:off x="6597250" y="1410966"/>
            <a:ext cx="2755818" cy="36432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8BDE5F4-BB6C-CE51-39EE-DC90A3016163}"/>
              </a:ext>
            </a:extLst>
          </p:cNvPr>
          <p:cNvCxnSpPr>
            <a:cxnSpLocks/>
            <a:stCxn id="97" idx="1"/>
            <a:endCxn id="91" idx="3"/>
          </p:cNvCxnSpPr>
          <p:nvPr/>
        </p:nvCxnSpPr>
        <p:spPr>
          <a:xfrm rot="10800000" flipV="1">
            <a:off x="6597250" y="1728960"/>
            <a:ext cx="2748604" cy="4633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D0CA91B8-92FC-3E34-F7DC-FF3F6D65ED9A}"/>
              </a:ext>
            </a:extLst>
          </p:cNvPr>
          <p:cNvCxnSpPr>
            <a:cxnSpLocks/>
            <a:stCxn id="98" idx="1"/>
            <a:endCxn id="91" idx="3"/>
          </p:cNvCxnSpPr>
          <p:nvPr/>
        </p:nvCxnSpPr>
        <p:spPr>
          <a:xfrm rot="10800000">
            <a:off x="6597251" y="1775290"/>
            <a:ext cx="2772649" cy="27166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8BF1A1EE-DCDB-C704-CEDD-D7F33916665C}"/>
              </a:ext>
            </a:extLst>
          </p:cNvPr>
          <p:cNvCxnSpPr>
            <a:cxnSpLocks/>
            <a:stCxn id="99" idx="1"/>
            <a:endCxn id="91" idx="3"/>
          </p:cNvCxnSpPr>
          <p:nvPr/>
        </p:nvCxnSpPr>
        <p:spPr>
          <a:xfrm rot="10800000">
            <a:off x="6597251" y="1775290"/>
            <a:ext cx="2771847" cy="58965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826AF5D0-7A6D-B3B6-EA6C-1366487FE01F}"/>
              </a:ext>
            </a:extLst>
          </p:cNvPr>
          <p:cNvCxnSpPr>
            <a:cxnSpLocks/>
            <a:stCxn id="100" idx="1"/>
            <a:endCxn id="91" idx="3"/>
          </p:cNvCxnSpPr>
          <p:nvPr/>
        </p:nvCxnSpPr>
        <p:spPr>
          <a:xfrm rot="10800000">
            <a:off x="6597250" y="1775291"/>
            <a:ext cx="1832314" cy="13476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BC7B3EE-6EA1-B74C-168D-AC09C0F409F6}"/>
              </a:ext>
            </a:extLst>
          </p:cNvPr>
          <p:cNvSpPr txBox="1"/>
          <p:nvPr/>
        </p:nvSpPr>
        <p:spPr>
          <a:xfrm>
            <a:off x="5958191" y="3489874"/>
            <a:ext cx="1517776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SUMMARIZE: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AN UNAUTHORIZED USER ATTEMPTED TO ACCESS </a:t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THE FINANCIAL_DATA 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4F04F1-00DA-639F-8B25-8B239B4D0E98}"/>
              </a:ext>
            </a:extLst>
          </p:cNvPr>
          <p:cNvSpPr txBox="1"/>
          <p:nvPr/>
        </p:nvSpPr>
        <p:spPr>
          <a:xfrm>
            <a:off x="7604207" y="3489874"/>
            <a:ext cx="3365042" cy="78483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CREATE PLAYBOOK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PLAYBOOK: UNAUTHORIZED ACCESS ALERT ON FIN …</a:t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STEP 1: VERIFY THE ALERT 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STEP 2: IDENTIFY THE SCOPE 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ETC.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645559-6898-75F0-0617-8047C0F2EB3D}"/>
              </a:ext>
            </a:extLst>
          </p:cNvPr>
          <p:cNvSpPr txBox="1"/>
          <p:nvPr/>
        </p:nvSpPr>
        <p:spPr>
          <a:xfrm>
            <a:off x="6609635" y="4815782"/>
            <a:ext cx="1162703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QUERY: SELECT*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FROM LOGS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WHERE CLIENT = ACME ABC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AND MESSAGE = ‘UNAUTHORIZED ACCESS DETECTED’ </a:t>
            </a:r>
            <a:b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AND …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495D0D3B-0143-55C7-977E-8BC7AFCCE5C4}"/>
              </a:ext>
            </a:extLst>
          </p:cNvPr>
          <p:cNvCxnSpPr>
            <a:cxnSpLocks/>
            <a:stCxn id="111" idx="0"/>
            <a:endCxn id="100" idx="2"/>
          </p:cNvCxnSpPr>
          <p:nvPr/>
        </p:nvCxnSpPr>
        <p:spPr>
          <a:xfrm rot="5400000" flipH="1" flipV="1">
            <a:off x="7879264" y="2076197"/>
            <a:ext cx="251493" cy="257586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9C7A9A10-C602-C4B1-1C35-456487601456}"/>
              </a:ext>
            </a:extLst>
          </p:cNvPr>
          <p:cNvCxnSpPr>
            <a:cxnSpLocks/>
            <a:stCxn id="112" idx="0"/>
            <a:endCxn id="100" idx="2"/>
          </p:cNvCxnSpPr>
          <p:nvPr/>
        </p:nvCxnSpPr>
        <p:spPr>
          <a:xfrm rot="5400000" flipH="1" flipV="1">
            <a:off x="9164089" y="3361021"/>
            <a:ext cx="251493" cy="62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C50F508-2820-6A7C-8235-15A952C29900}"/>
              </a:ext>
            </a:extLst>
          </p:cNvPr>
          <p:cNvSpPr txBox="1"/>
          <p:nvPr/>
        </p:nvSpPr>
        <p:spPr>
          <a:xfrm>
            <a:off x="7876509" y="4826020"/>
            <a:ext cx="2435598" cy="4154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CREATE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RESPONSE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136C584-2D46-0E39-D12A-6EBFC9BE21A9}"/>
              </a:ext>
            </a:extLst>
          </p:cNvPr>
          <p:cNvSpPr txBox="1"/>
          <p:nvPr/>
        </p:nvSpPr>
        <p:spPr>
          <a:xfrm>
            <a:off x="5798011" y="4815782"/>
            <a:ext cx="70745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CONFIRMED: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MALICIOUS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C7CE682-C625-6F46-E649-5065524BEF44}"/>
              </a:ext>
            </a:extLst>
          </p:cNvPr>
          <p:cNvSpPr txBox="1"/>
          <p:nvPr/>
        </p:nvSpPr>
        <p:spPr>
          <a:xfrm>
            <a:off x="10422688" y="4835426"/>
            <a:ext cx="644867" cy="4154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SUMMARY </a:t>
            </a:r>
            <a:b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ACTIONS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FA27A82-5A5C-080B-BC94-AEB3FB7174AA}"/>
              </a:ext>
            </a:extLst>
          </p:cNvPr>
          <p:cNvSpPr txBox="1"/>
          <p:nvPr/>
        </p:nvSpPr>
        <p:spPr>
          <a:xfrm>
            <a:off x="7876508" y="5552545"/>
            <a:ext cx="724979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ADD 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BLOCK LIST: </a:t>
            </a:r>
            <a:b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192.168.1.00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D2A9170-A51B-4B98-7F2A-4A0D78244D29}"/>
              </a:ext>
            </a:extLst>
          </p:cNvPr>
          <p:cNvSpPr txBox="1"/>
          <p:nvPr/>
        </p:nvSpPr>
        <p:spPr>
          <a:xfrm>
            <a:off x="8636534" y="5552545"/>
            <a:ext cx="762865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REST STATES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FOR 192.168.1.100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BF85177-F061-A612-AF49-3B99E1282F01}"/>
              </a:ext>
            </a:extLst>
          </p:cNvPr>
          <p:cNvSpPr txBox="1"/>
          <p:nvPr/>
        </p:nvSpPr>
        <p:spPr>
          <a:xfrm>
            <a:off x="9434446" y="5552545"/>
            <a:ext cx="877661" cy="4154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TRIGGER PASSWORD RESET: ADMIN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1F9DECA-B9AF-6377-9DC9-01D1EDDFAB02}"/>
              </a:ext>
            </a:extLst>
          </p:cNvPr>
          <p:cNvSpPr txBox="1"/>
          <p:nvPr/>
        </p:nvSpPr>
        <p:spPr>
          <a:xfrm>
            <a:off x="10432736" y="5552545"/>
            <a:ext cx="625099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NOTIFY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CLIENT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B580C970-8576-3608-5348-D41F18B547E4}"/>
              </a:ext>
            </a:extLst>
          </p:cNvPr>
          <p:cNvCxnSpPr>
            <a:cxnSpLocks/>
            <a:stCxn id="117" idx="0"/>
            <a:endCxn id="112" idx="2"/>
          </p:cNvCxnSpPr>
          <p:nvPr/>
        </p:nvCxnSpPr>
        <p:spPr>
          <a:xfrm rot="5400000" flipH="1" flipV="1">
            <a:off x="7448694" y="2977748"/>
            <a:ext cx="541078" cy="313499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A4A7F09E-0D13-FD32-49E9-27290AD748AE}"/>
              </a:ext>
            </a:extLst>
          </p:cNvPr>
          <p:cNvCxnSpPr>
            <a:cxnSpLocks/>
            <a:stCxn id="113" idx="0"/>
            <a:endCxn id="112" idx="2"/>
          </p:cNvCxnSpPr>
          <p:nvPr/>
        </p:nvCxnSpPr>
        <p:spPr>
          <a:xfrm rot="5400000" flipH="1" flipV="1">
            <a:off x="7968318" y="3497373"/>
            <a:ext cx="541078" cy="209574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A80A5DA7-B1E2-B527-B7E1-ADF2EACABCD4}"/>
              </a:ext>
            </a:extLst>
          </p:cNvPr>
          <p:cNvCxnSpPr>
            <a:cxnSpLocks/>
            <a:stCxn id="116" idx="0"/>
            <a:endCxn id="112" idx="2"/>
          </p:cNvCxnSpPr>
          <p:nvPr/>
        </p:nvCxnSpPr>
        <p:spPr>
          <a:xfrm rot="5400000" flipH="1" flipV="1">
            <a:off x="8914860" y="4454152"/>
            <a:ext cx="551316" cy="19242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C44BC5E1-09C4-A721-9068-0038A2F83AAB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rot="16200000" flipV="1">
            <a:off x="9735564" y="3825868"/>
            <a:ext cx="560722" cy="145839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5E03F24A-5450-4E4D-DE6E-978810F6C659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rot="5400000" flipH="1" flipV="1">
            <a:off x="8511140" y="4969377"/>
            <a:ext cx="311027" cy="85531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5AE4D223-228F-CFCA-DB9A-6BB066396097}"/>
              </a:ext>
            </a:extLst>
          </p:cNvPr>
          <p:cNvCxnSpPr>
            <a:cxnSpLocks/>
            <a:stCxn id="121" idx="0"/>
            <a:endCxn id="116" idx="2"/>
          </p:cNvCxnSpPr>
          <p:nvPr/>
        </p:nvCxnSpPr>
        <p:spPr>
          <a:xfrm rot="5400000" flipH="1" flipV="1">
            <a:off x="8900624" y="5358862"/>
            <a:ext cx="311027" cy="7634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1247D1B-79CB-EF3F-59DA-956CBF916486}"/>
              </a:ext>
            </a:extLst>
          </p:cNvPr>
          <p:cNvCxnSpPr>
            <a:cxnSpLocks/>
            <a:stCxn id="122" idx="0"/>
            <a:endCxn id="116" idx="2"/>
          </p:cNvCxnSpPr>
          <p:nvPr/>
        </p:nvCxnSpPr>
        <p:spPr>
          <a:xfrm rot="16200000" flipV="1">
            <a:off x="9328280" y="5007547"/>
            <a:ext cx="311027" cy="77896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7B414243-0E80-8F83-7174-C2F4633C8BF5}"/>
              </a:ext>
            </a:extLst>
          </p:cNvPr>
          <p:cNvCxnSpPr>
            <a:cxnSpLocks/>
            <a:stCxn id="123" idx="0"/>
            <a:endCxn id="118" idx="2"/>
          </p:cNvCxnSpPr>
          <p:nvPr/>
        </p:nvCxnSpPr>
        <p:spPr>
          <a:xfrm rot="16200000" flipV="1">
            <a:off x="10594394" y="5401653"/>
            <a:ext cx="301621" cy="16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C611154-752D-F2C7-CD12-2C950322BCC9}"/>
              </a:ext>
            </a:extLst>
          </p:cNvPr>
          <p:cNvSpPr txBox="1">
            <a:spLocks/>
          </p:cNvSpPr>
          <p:nvPr/>
        </p:nvSpPr>
        <p:spPr>
          <a:xfrm>
            <a:off x="928644" y="5668386"/>
            <a:ext cx="3859103" cy="5541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TIER 0 GENERATIVE AI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8E4369-5E10-EFE4-32FF-4545D23301DC}"/>
              </a:ext>
            </a:extLst>
          </p:cNvPr>
          <p:cNvSpPr txBox="1"/>
          <p:nvPr/>
        </p:nvSpPr>
        <p:spPr>
          <a:xfrm>
            <a:off x="6981089" y="529801"/>
            <a:ext cx="2129506" cy="461665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square" lIns="182880" tIns="91440" rIns="18288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CLIENT LOOKUP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3D9C46-0B95-2FBB-104C-E6516887FC5B}"/>
              </a:ext>
            </a:extLst>
          </p:cNvPr>
          <p:cNvSpPr txBox="1"/>
          <p:nvPr/>
        </p:nvSpPr>
        <p:spPr>
          <a:xfrm>
            <a:off x="5691711" y="2713256"/>
            <a:ext cx="1121462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PULL CLIENT DETAILS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EC02CB3-CD44-EFC4-468D-A67B8CC18C14}"/>
              </a:ext>
            </a:extLst>
          </p:cNvPr>
          <p:cNvSpPr txBox="1"/>
          <p:nvPr/>
        </p:nvSpPr>
        <p:spPr>
          <a:xfrm>
            <a:off x="7108875" y="2024199"/>
            <a:ext cx="614912" cy="33855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CONTEXT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METADATA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EEB1669-E5C4-CC5E-C950-F976BB31DA68}"/>
              </a:ext>
            </a:extLst>
          </p:cNvPr>
          <p:cNvSpPr txBox="1"/>
          <p:nvPr/>
        </p:nvSpPr>
        <p:spPr>
          <a:xfrm>
            <a:off x="10536249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8B9FC45-DB1E-AF7C-AF29-80D7AC6032BD}"/>
              </a:ext>
            </a:extLst>
          </p:cNvPr>
          <p:cNvSpPr txBox="1"/>
          <p:nvPr/>
        </p:nvSpPr>
        <p:spPr>
          <a:xfrm>
            <a:off x="5946250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B87237E-E6DA-6D3D-01D4-DAFD90AB7A73}"/>
              </a:ext>
            </a:extLst>
          </p:cNvPr>
          <p:cNvSpPr txBox="1"/>
          <p:nvPr/>
        </p:nvSpPr>
        <p:spPr>
          <a:xfrm>
            <a:off x="6982557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73F49D-434D-736E-D855-1143DF98510E}"/>
              </a:ext>
            </a:extLst>
          </p:cNvPr>
          <p:cNvSpPr txBox="1"/>
          <p:nvPr/>
        </p:nvSpPr>
        <p:spPr>
          <a:xfrm>
            <a:off x="8982719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6131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ubtitle 2">
            <a:extLst>
              <a:ext uri="{FF2B5EF4-FFF2-40B4-BE49-F238E27FC236}">
                <a16:creationId xmlns:a16="http://schemas.microsoft.com/office/drawing/2014/main" id="{41801B19-93DC-D171-85B7-905E906A3811}"/>
              </a:ext>
            </a:extLst>
          </p:cNvPr>
          <p:cNvSpPr txBox="1">
            <a:spLocks/>
          </p:cNvSpPr>
          <p:nvPr/>
        </p:nvSpPr>
        <p:spPr>
          <a:xfrm>
            <a:off x="199088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4CA8EDF6-924D-F56B-95F6-133E71AA9464}"/>
              </a:ext>
            </a:extLst>
          </p:cNvPr>
          <p:cNvSpPr txBox="1">
            <a:spLocks/>
          </p:cNvSpPr>
          <p:nvPr/>
        </p:nvSpPr>
        <p:spPr>
          <a:xfrm>
            <a:off x="7366923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106" name="Subtitle 2">
            <a:extLst>
              <a:ext uri="{FF2B5EF4-FFF2-40B4-BE49-F238E27FC236}">
                <a16:creationId xmlns:a16="http://schemas.microsoft.com/office/drawing/2014/main" id="{FE9198E3-3F50-6CDD-A94B-92DF5159970F}"/>
              </a:ext>
            </a:extLst>
          </p:cNvPr>
          <p:cNvSpPr txBox="1">
            <a:spLocks/>
          </p:cNvSpPr>
          <p:nvPr/>
        </p:nvSpPr>
        <p:spPr>
          <a:xfrm>
            <a:off x="12743151" y="9921532"/>
            <a:ext cx="4026893" cy="15955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700"/>
              </a:lnSpc>
            </a:pPr>
            <a:r>
              <a:rPr lang="en-US" sz="2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744A9C-3C91-5E07-8942-368483D743F3}"/>
              </a:ext>
            </a:extLst>
          </p:cNvPr>
          <p:cNvSpPr/>
          <p:nvPr/>
        </p:nvSpPr>
        <p:spPr>
          <a:xfrm>
            <a:off x="549462" y="764354"/>
            <a:ext cx="3429000" cy="45720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3A609-95D2-2A27-729D-7E1C57BD08D6}"/>
              </a:ext>
            </a:extLst>
          </p:cNvPr>
          <p:cNvSpPr txBox="1"/>
          <p:nvPr/>
        </p:nvSpPr>
        <p:spPr>
          <a:xfrm>
            <a:off x="688517" y="1670632"/>
            <a:ext cx="2246128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ACCESS ATTEMPT DETECTED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CAA1C-7D8E-48BD-72FE-8B17E1FDD328}"/>
              </a:ext>
            </a:extLst>
          </p:cNvPr>
          <p:cNvSpPr txBox="1"/>
          <p:nvPr/>
        </p:nvSpPr>
        <p:spPr>
          <a:xfrm>
            <a:off x="691590" y="2316071"/>
            <a:ext cx="2419252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LOGIN FAILED FOR USER: ADMIN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31CAE9-0B64-A800-99F7-7006AD7D2CC7}"/>
              </a:ext>
            </a:extLst>
          </p:cNvPr>
          <p:cNvSpPr txBox="1"/>
          <p:nvPr/>
        </p:nvSpPr>
        <p:spPr>
          <a:xfrm>
            <a:off x="690922" y="2913734"/>
            <a:ext cx="2074607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INCORRECT PASSWORD ENTERED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375EF5-7508-F411-C9C3-1D671A0C3EB1}"/>
              </a:ext>
            </a:extLst>
          </p:cNvPr>
          <p:cNvSpPr txBox="1"/>
          <p:nvPr/>
        </p:nvSpPr>
        <p:spPr>
          <a:xfrm>
            <a:off x="690922" y="3578511"/>
            <a:ext cx="2241319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ACCESS DENIED: FINANCIAL DATA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ACB272-1ACB-8762-0530-4F4DDEB18668}"/>
              </a:ext>
            </a:extLst>
          </p:cNvPr>
          <p:cNvSpPr txBox="1"/>
          <p:nvPr/>
        </p:nvSpPr>
        <p:spPr>
          <a:xfrm>
            <a:off x="685940" y="4314919"/>
            <a:ext cx="2269724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UNAUTHORIZED ACCESS DETECTED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1E0E2B-9F32-2D81-2B1A-695114727AEF}"/>
              </a:ext>
            </a:extLst>
          </p:cNvPr>
          <p:cNvSpPr txBox="1"/>
          <p:nvPr/>
        </p:nvSpPr>
        <p:spPr>
          <a:xfrm>
            <a:off x="1504415" y="529801"/>
            <a:ext cx="1510285" cy="461665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none" lIns="182880" tIns="91440" rIns="18288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DATA FEED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2C70A1-D565-237F-CA22-B683CAF499CB}"/>
              </a:ext>
            </a:extLst>
          </p:cNvPr>
          <p:cNvSpPr txBox="1"/>
          <p:nvPr/>
        </p:nvSpPr>
        <p:spPr>
          <a:xfrm>
            <a:off x="3128329" y="2852238"/>
            <a:ext cx="917239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EVENT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STREAM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C5F78E28-6F97-5FA5-DB47-630EB4230C59}"/>
              </a:ext>
            </a:extLst>
          </p:cNvPr>
          <p:cNvCxnSpPr>
            <a:cxnSpLocks/>
            <a:stCxn id="3" idx="3"/>
            <a:endCxn id="76" idx="0"/>
          </p:cNvCxnSpPr>
          <p:nvPr/>
        </p:nvCxnSpPr>
        <p:spPr>
          <a:xfrm>
            <a:off x="2934645" y="1932242"/>
            <a:ext cx="652304" cy="919996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B3AEC37-38FB-1405-1586-36863530E566}"/>
              </a:ext>
            </a:extLst>
          </p:cNvPr>
          <p:cNvCxnSpPr>
            <a:cxnSpLocks/>
            <a:stCxn id="4" idx="3"/>
            <a:endCxn id="76" idx="0"/>
          </p:cNvCxnSpPr>
          <p:nvPr/>
        </p:nvCxnSpPr>
        <p:spPr>
          <a:xfrm>
            <a:off x="3110842" y="2577681"/>
            <a:ext cx="476107" cy="274557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71E6EF6D-FA59-8415-B027-E223DB1D31C8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 flipV="1">
            <a:off x="2765529" y="3129237"/>
            <a:ext cx="362800" cy="4610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68265A99-7887-7C9D-E94E-2E4BF1305D18}"/>
              </a:ext>
            </a:extLst>
          </p:cNvPr>
          <p:cNvCxnSpPr>
            <a:cxnSpLocks/>
            <a:stCxn id="73" idx="3"/>
            <a:endCxn id="76" idx="2"/>
          </p:cNvCxnSpPr>
          <p:nvPr/>
        </p:nvCxnSpPr>
        <p:spPr>
          <a:xfrm flipV="1">
            <a:off x="2932241" y="3406236"/>
            <a:ext cx="654708" cy="433885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A2A1C69-6568-E4A9-4BEE-673CF5CE09B3}"/>
              </a:ext>
            </a:extLst>
          </p:cNvPr>
          <p:cNvCxnSpPr>
            <a:cxnSpLocks/>
            <a:stCxn id="74" idx="3"/>
            <a:endCxn id="76" idx="2"/>
          </p:cNvCxnSpPr>
          <p:nvPr/>
        </p:nvCxnSpPr>
        <p:spPr>
          <a:xfrm flipV="1">
            <a:off x="2955664" y="3406236"/>
            <a:ext cx="631285" cy="1170293"/>
          </a:xfrm>
          <a:prstGeom prst="bent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FCFC43-2140-633C-E74C-10A8B02860B8}"/>
              </a:ext>
            </a:extLst>
          </p:cNvPr>
          <p:cNvSpPr/>
          <p:nvPr/>
        </p:nvSpPr>
        <p:spPr>
          <a:xfrm>
            <a:off x="4085413" y="764354"/>
            <a:ext cx="1455655" cy="45720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881DBC6-1E14-0C5E-BD94-D66AF14F85FB}"/>
              </a:ext>
            </a:extLst>
          </p:cNvPr>
          <p:cNvSpPr txBox="1"/>
          <p:nvPr/>
        </p:nvSpPr>
        <p:spPr>
          <a:xfrm>
            <a:off x="4085413" y="529801"/>
            <a:ext cx="1455655" cy="738664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square" lIns="182880" tIns="91440" rIns="18288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ALERT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DETAILS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C04F176-EBB2-D8F7-A5BE-E189AA6D3549}"/>
              </a:ext>
            </a:extLst>
          </p:cNvPr>
          <p:cNvSpPr txBox="1"/>
          <p:nvPr/>
        </p:nvSpPr>
        <p:spPr>
          <a:xfrm>
            <a:off x="4354793" y="2762489"/>
            <a:ext cx="958116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ALERT: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UNAUTHORIZED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ATTEMPT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DETECTED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B4E3597C-2C19-77AC-6415-857AB7AB2CCC}"/>
              </a:ext>
            </a:extLst>
          </p:cNvPr>
          <p:cNvCxnSpPr>
            <a:cxnSpLocks/>
            <a:stCxn id="76" idx="3"/>
            <a:endCxn id="84" idx="1"/>
          </p:cNvCxnSpPr>
          <p:nvPr/>
        </p:nvCxnSpPr>
        <p:spPr>
          <a:xfrm flipV="1">
            <a:off x="4045568" y="3116432"/>
            <a:ext cx="309225" cy="1280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D333025-F544-DA81-8C96-3BA9482E7F31}"/>
              </a:ext>
            </a:extLst>
          </p:cNvPr>
          <p:cNvSpPr/>
          <p:nvPr/>
        </p:nvSpPr>
        <p:spPr>
          <a:xfrm>
            <a:off x="5670473" y="768365"/>
            <a:ext cx="5525701" cy="1791003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6C6FA98-0B70-2B60-6E75-7558AD46340F}"/>
              </a:ext>
            </a:extLst>
          </p:cNvPr>
          <p:cNvSpPr/>
          <p:nvPr/>
        </p:nvSpPr>
        <p:spPr>
          <a:xfrm>
            <a:off x="5669307" y="2628889"/>
            <a:ext cx="5525701" cy="3665722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5DA939-A4BF-61BD-09C4-BE02041A6283}"/>
              </a:ext>
            </a:extLst>
          </p:cNvPr>
          <p:cNvSpPr txBox="1"/>
          <p:nvPr/>
        </p:nvSpPr>
        <p:spPr>
          <a:xfrm>
            <a:off x="7120894" y="6094343"/>
            <a:ext cx="2621563" cy="369332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square" lIns="182880" tIns="91440" rIns="18288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GENERATIVE AI PIPELINE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E3A9A7-8712-5233-510B-197797C6830F}"/>
              </a:ext>
            </a:extLst>
          </p:cNvPr>
          <p:cNvSpPr txBox="1"/>
          <p:nvPr/>
        </p:nvSpPr>
        <p:spPr>
          <a:xfrm>
            <a:off x="5922865" y="2998854"/>
            <a:ext cx="659156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PROCESS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199F4A-EB36-8DFD-F835-D11E6D5A3626}"/>
              </a:ext>
            </a:extLst>
          </p:cNvPr>
          <p:cNvSpPr txBox="1"/>
          <p:nvPr/>
        </p:nvSpPr>
        <p:spPr>
          <a:xfrm>
            <a:off x="5907638" y="1590624"/>
            <a:ext cx="68961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CLIENT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CONTEXT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1FCF5D9F-FE93-407E-BACE-3AE795C5CB8B}"/>
              </a:ext>
            </a:extLst>
          </p:cNvPr>
          <p:cNvCxnSpPr>
            <a:cxnSpLocks/>
            <a:stCxn id="84" idx="3"/>
            <a:endCxn id="90" idx="1"/>
          </p:cNvCxnSpPr>
          <p:nvPr/>
        </p:nvCxnSpPr>
        <p:spPr>
          <a:xfrm flipV="1">
            <a:off x="5312909" y="3114270"/>
            <a:ext cx="609956" cy="216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0C683AB3-C1B2-6B66-0E18-18068396E50E}"/>
              </a:ext>
            </a:extLst>
          </p:cNvPr>
          <p:cNvCxnSpPr>
            <a:cxnSpLocks/>
            <a:stCxn id="91" idx="2"/>
            <a:endCxn id="90" idx="0"/>
          </p:cNvCxnSpPr>
          <p:nvPr/>
        </p:nvCxnSpPr>
        <p:spPr>
          <a:xfrm rot="5400000">
            <a:off x="5732995" y="2479405"/>
            <a:ext cx="1038898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0A9AA96-3912-D78B-26FE-5F3B0BDA8AC7}"/>
              </a:ext>
            </a:extLst>
          </p:cNvPr>
          <p:cNvSpPr txBox="1"/>
          <p:nvPr/>
        </p:nvSpPr>
        <p:spPr>
          <a:xfrm>
            <a:off x="9337840" y="977556"/>
            <a:ext cx="1197765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NETWORK DETAILS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24FCDB-9479-6489-4EAA-B52C1A5ABB6F}"/>
              </a:ext>
            </a:extLst>
          </p:cNvPr>
          <p:cNvSpPr txBox="1"/>
          <p:nvPr/>
        </p:nvSpPr>
        <p:spPr>
          <a:xfrm>
            <a:off x="9353068" y="1295550"/>
            <a:ext cx="1478290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RULES OF ENGAGEMENT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AF94F7-13CB-9B89-D654-5BB41B76B01A}"/>
              </a:ext>
            </a:extLst>
          </p:cNvPr>
          <p:cNvSpPr txBox="1"/>
          <p:nvPr/>
        </p:nvSpPr>
        <p:spPr>
          <a:xfrm>
            <a:off x="9345854" y="1613544"/>
            <a:ext cx="960519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CONTACT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E95C4DF-71A6-BCA9-9FC5-88EAB0E3D1BF}"/>
              </a:ext>
            </a:extLst>
          </p:cNvPr>
          <p:cNvSpPr txBox="1"/>
          <p:nvPr/>
        </p:nvSpPr>
        <p:spPr>
          <a:xfrm>
            <a:off x="9369899" y="1931538"/>
            <a:ext cx="1476687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RESPONSE CAPABILITIES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493CEE-0CC2-7A2E-F1DC-FE23428366F2}"/>
              </a:ext>
            </a:extLst>
          </p:cNvPr>
          <p:cNvSpPr txBox="1"/>
          <p:nvPr/>
        </p:nvSpPr>
        <p:spPr>
          <a:xfrm>
            <a:off x="9369097" y="2249532"/>
            <a:ext cx="433132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ETC.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162300-4F32-D6A9-0D8E-28FB17E50C42}"/>
              </a:ext>
            </a:extLst>
          </p:cNvPr>
          <p:cNvSpPr txBox="1"/>
          <p:nvPr/>
        </p:nvSpPr>
        <p:spPr>
          <a:xfrm>
            <a:off x="8429564" y="3007549"/>
            <a:ext cx="1726755" cy="230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CLIENT CONTEXT: ACME ABC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B4DC665F-5E26-3A0E-0AB9-ED7DD6B1441F}"/>
              </a:ext>
            </a:extLst>
          </p:cNvPr>
          <p:cNvCxnSpPr>
            <a:cxnSpLocks/>
            <a:stCxn id="95" idx="1"/>
            <a:endCxn id="91" idx="3"/>
          </p:cNvCxnSpPr>
          <p:nvPr/>
        </p:nvCxnSpPr>
        <p:spPr>
          <a:xfrm rot="10800000" flipV="1">
            <a:off x="6597250" y="1092972"/>
            <a:ext cx="2740590" cy="68231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7F447759-9AC9-4201-EA0E-93CB703DFD51}"/>
              </a:ext>
            </a:extLst>
          </p:cNvPr>
          <p:cNvCxnSpPr>
            <a:cxnSpLocks/>
            <a:stCxn id="96" idx="1"/>
            <a:endCxn id="91" idx="3"/>
          </p:cNvCxnSpPr>
          <p:nvPr/>
        </p:nvCxnSpPr>
        <p:spPr>
          <a:xfrm rot="10800000" flipV="1">
            <a:off x="6597250" y="1410966"/>
            <a:ext cx="2755818" cy="36432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8BDE5F4-BB6C-CE51-39EE-DC90A3016163}"/>
              </a:ext>
            </a:extLst>
          </p:cNvPr>
          <p:cNvCxnSpPr>
            <a:cxnSpLocks/>
            <a:stCxn id="97" idx="1"/>
            <a:endCxn id="91" idx="3"/>
          </p:cNvCxnSpPr>
          <p:nvPr/>
        </p:nvCxnSpPr>
        <p:spPr>
          <a:xfrm rot="10800000" flipV="1">
            <a:off x="6597250" y="1728960"/>
            <a:ext cx="2748604" cy="4633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D0CA91B8-92FC-3E34-F7DC-FF3F6D65ED9A}"/>
              </a:ext>
            </a:extLst>
          </p:cNvPr>
          <p:cNvCxnSpPr>
            <a:cxnSpLocks/>
            <a:stCxn id="98" idx="1"/>
            <a:endCxn id="91" idx="3"/>
          </p:cNvCxnSpPr>
          <p:nvPr/>
        </p:nvCxnSpPr>
        <p:spPr>
          <a:xfrm rot="10800000">
            <a:off x="6597251" y="1775290"/>
            <a:ext cx="2772649" cy="27166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8BF1A1EE-DCDB-C704-CEDD-D7F33916665C}"/>
              </a:ext>
            </a:extLst>
          </p:cNvPr>
          <p:cNvCxnSpPr>
            <a:cxnSpLocks/>
            <a:stCxn id="99" idx="1"/>
            <a:endCxn id="91" idx="3"/>
          </p:cNvCxnSpPr>
          <p:nvPr/>
        </p:nvCxnSpPr>
        <p:spPr>
          <a:xfrm rot="10800000">
            <a:off x="6597251" y="1775290"/>
            <a:ext cx="2771847" cy="58965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826AF5D0-7A6D-B3B6-EA6C-1366487FE01F}"/>
              </a:ext>
            </a:extLst>
          </p:cNvPr>
          <p:cNvCxnSpPr>
            <a:cxnSpLocks/>
            <a:stCxn id="100" idx="1"/>
            <a:endCxn id="91" idx="3"/>
          </p:cNvCxnSpPr>
          <p:nvPr/>
        </p:nvCxnSpPr>
        <p:spPr>
          <a:xfrm rot="10800000">
            <a:off x="6597250" y="1775291"/>
            <a:ext cx="1832314" cy="13476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BC7B3EE-6EA1-B74C-168D-AC09C0F409F6}"/>
              </a:ext>
            </a:extLst>
          </p:cNvPr>
          <p:cNvSpPr txBox="1"/>
          <p:nvPr/>
        </p:nvSpPr>
        <p:spPr>
          <a:xfrm>
            <a:off x="5958191" y="3489874"/>
            <a:ext cx="1517776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SUMMARIZE: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AN UNAUTHORIZED USER ATTEMPTED TO ACCESS </a:t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THE FINANCIAL_DATA 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4F04F1-00DA-639F-8B25-8B239B4D0E98}"/>
              </a:ext>
            </a:extLst>
          </p:cNvPr>
          <p:cNvSpPr txBox="1"/>
          <p:nvPr/>
        </p:nvSpPr>
        <p:spPr>
          <a:xfrm>
            <a:off x="7604207" y="3489874"/>
            <a:ext cx="3365042" cy="78483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CREATE PLAYBOOK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PLAYBOOK: UNAUTHORIZED ACCESS ALERT ON FIN …</a:t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STEP 1: VERIFY THE ALERT 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STEP 2: IDENTIFY THE SCOPE 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ETC.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645559-6898-75F0-0617-8047C0F2EB3D}"/>
              </a:ext>
            </a:extLst>
          </p:cNvPr>
          <p:cNvSpPr txBox="1"/>
          <p:nvPr/>
        </p:nvSpPr>
        <p:spPr>
          <a:xfrm>
            <a:off x="6609635" y="4815782"/>
            <a:ext cx="1162703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QUERY: SELECT*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FROM LOGS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WHERE CLIENT = ACME ABC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AND MESSAGE = ‘UNAUTHORIZED ACCESS DETECTED’ </a:t>
            </a:r>
            <a:b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AND …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495D0D3B-0143-55C7-977E-8BC7AFCCE5C4}"/>
              </a:ext>
            </a:extLst>
          </p:cNvPr>
          <p:cNvCxnSpPr>
            <a:cxnSpLocks/>
            <a:stCxn id="111" idx="0"/>
            <a:endCxn id="100" idx="2"/>
          </p:cNvCxnSpPr>
          <p:nvPr/>
        </p:nvCxnSpPr>
        <p:spPr>
          <a:xfrm rot="5400000" flipH="1" flipV="1">
            <a:off x="7879264" y="2076197"/>
            <a:ext cx="251493" cy="257586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9C7A9A10-C602-C4B1-1C35-456487601456}"/>
              </a:ext>
            </a:extLst>
          </p:cNvPr>
          <p:cNvCxnSpPr>
            <a:cxnSpLocks/>
            <a:stCxn id="112" idx="0"/>
            <a:endCxn id="100" idx="2"/>
          </p:cNvCxnSpPr>
          <p:nvPr/>
        </p:nvCxnSpPr>
        <p:spPr>
          <a:xfrm rot="5400000" flipH="1" flipV="1">
            <a:off x="9164089" y="3361021"/>
            <a:ext cx="251493" cy="62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C50F508-2820-6A7C-8235-15A952C29900}"/>
              </a:ext>
            </a:extLst>
          </p:cNvPr>
          <p:cNvSpPr txBox="1"/>
          <p:nvPr/>
        </p:nvSpPr>
        <p:spPr>
          <a:xfrm>
            <a:off x="7876509" y="4826020"/>
            <a:ext cx="2435598" cy="4154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CREATE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RESPONSE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136C584-2D46-0E39-D12A-6EBFC9BE21A9}"/>
              </a:ext>
            </a:extLst>
          </p:cNvPr>
          <p:cNvSpPr txBox="1"/>
          <p:nvPr/>
        </p:nvSpPr>
        <p:spPr>
          <a:xfrm>
            <a:off x="5798011" y="4815782"/>
            <a:ext cx="70745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CONFIRMED: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MALICIOUS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C7CE682-C625-6F46-E649-5065524BEF44}"/>
              </a:ext>
            </a:extLst>
          </p:cNvPr>
          <p:cNvSpPr txBox="1"/>
          <p:nvPr/>
        </p:nvSpPr>
        <p:spPr>
          <a:xfrm>
            <a:off x="10422688" y="4835426"/>
            <a:ext cx="644867" cy="4154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SUMMARY </a:t>
            </a:r>
            <a:b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ACTIONS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FA27A82-5A5C-080B-BC94-AEB3FB7174AA}"/>
              </a:ext>
            </a:extLst>
          </p:cNvPr>
          <p:cNvSpPr txBox="1"/>
          <p:nvPr/>
        </p:nvSpPr>
        <p:spPr>
          <a:xfrm>
            <a:off x="7876508" y="5552545"/>
            <a:ext cx="724979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ADD 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BLOCK LIST: </a:t>
            </a:r>
            <a:b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</a:b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192.168.1.00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D2A9170-A51B-4B98-7F2A-4A0D78244D29}"/>
              </a:ext>
            </a:extLst>
          </p:cNvPr>
          <p:cNvSpPr txBox="1"/>
          <p:nvPr/>
        </p:nvSpPr>
        <p:spPr>
          <a:xfrm>
            <a:off x="8636534" y="5552545"/>
            <a:ext cx="762865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REST STATES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FOR 192.168.1.100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BF85177-F061-A612-AF49-3B99E1282F01}"/>
              </a:ext>
            </a:extLst>
          </p:cNvPr>
          <p:cNvSpPr txBox="1"/>
          <p:nvPr/>
        </p:nvSpPr>
        <p:spPr>
          <a:xfrm>
            <a:off x="9434446" y="5552545"/>
            <a:ext cx="877661" cy="4154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TRIGGER PASSWORD RESET: ADMIN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1F9DECA-B9AF-6377-9DC9-01D1EDDFAB02}"/>
              </a:ext>
            </a:extLst>
          </p:cNvPr>
          <p:cNvSpPr txBox="1"/>
          <p:nvPr/>
        </p:nvSpPr>
        <p:spPr>
          <a:xfrm>
            <a:off x="10432736" y="5552545"/>
            <a:ext cx="625099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NOTIFY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Gotham Book" pitchFamily="2" charset="0"/>
              </a:rPr>
              <a:t>CLIENT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B580C970-8576-3608-5348-D41F18B547E4}"/>
              </a:ext>
            </a:extLst>
          </p:cNvPr>
          <p:cNvCxnSpPr>
            <a:cxnSpLocks/>
            <a:stCxn id="117" idx="0"/>
            <a:endCxn id="112" idx="2"/>
          </p:cNvCxnSpPr>
          <p:nvPr/>
        </p:nvCxnSpPr>
        <p:spPr>
          <a:xfrm rot="5400000" flipH="1" flipV="1">
            <a:off x="7448694" y="2977748"/>
            <a:ext cx="541078" cy="313499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A4A7F09E-0D13-FD32-49E9-27290AD748AE}"/>
              </a:ext>
            </a:extLst>
          </p:cNvPr>
          <p:cNvCxnSpPr>
            <a:cxnSpLocks/>
            <a:stCxn id="113" idx="0"/>
            <a:endCxn id="112" idx="2"/>
          </p:cNvCxnSpPr>
          <p:nvPr/>
        </p:nvCxnSpPr>
        <p:spPr>
          <a:xfrm rot="5400000" flipH="1" flipV="1">
            <a:off x="7968318" y="3497373"/>
            <a:ext cx="541078" cy="209574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A80A5DA7-B1E2-B527-B7E1-ADF2EACABCD4}"/>
              </a:ext>
            </a:extLst>
          </p:cNvPr>
          <p:cNvCxnSpPr>
            <a:cxnSpLocks/>
            <a:stCxn id="116" idx="0"/>
            <a:endCxn id="112" idx="2"/>
          </p:cNvCxnSpPr>
          <p:nvPr/>
        </p:nvCxnSpPr>
        <p:spPr>
          <a:xfrm rot="5400000" flipH="1" flipV="1">
            <a:off x="8914860" y="4454152"/>
            <a:ext cx="551316" cy="19242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C44BC5E1-09C4-A721-9068-0038A2F83AAB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rot="16200000" flipV="1">
            <a:off x="9735564" y="3825868"/>
            <a:ext cx="560722" cy="145839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5E03F24A-5450-4E4D-DE6E-978810F6C659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rot="5400000" flipH="1" flipV="1">
            <a:off x="8511140" y="4969377"/>
            <a:ext cx="311027" cy="85531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5AE4D223-228F-CFCA-DB9A-6BB066396097}"/>
              </a:ext>
            </a:extLst>
          </p:cNvPr>
          <p:cNvCxnSpPr>
            <a:cxnSpLocks/>
            <a:stCxn id="121" idx="0"/>
            <a:endCxn id="116" idx="2"/>
          </p:cNvCxnSpPr>
          <p:nvPr/>
        </p:nvCxnSpPr>
        <p:spPr>
          <a:xfrm rot="5400000" flipH="1" flipV="1">
            <a:off x="8900624" y="5358862"/>
            <a:ext cx="311027" cy="7634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1247D1B-79CB-EF3F-59DA-956CBF916486}"/>
              </a:ext>
            </a:extLst>
          </p:cNvPr>
          <p:cNvCxnSpPr>
            <a:cxnSpLocks/>
            <a:stCxn id="122" idx="0"/>
            <a:endCxn id="116" idx="2"/>
          </p:cNvCxnSpPr>
          <p:nvPr/>
        </p:nvCxnSpPr>
        <p:spPr>
          <a:xfrm rot="16200000" flipV="1">
            <a:off x="9328280" y="5007547"/>
            <a:ext cx="311027" cy="77896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7B414243-0E80-8F83-7174-C2F4633C8BF5}"/>
              </a:ext>
            </a:extLst>
          </p:cNvPr>
          <p:cNvCxnSpPr>
            <a:cxnSpLocks/>
            <a:stCxn id="123" idx="0"/>
            <a:endCxn id="118" idx="2"/>
          </p:cNvCxnSpPr>
          <p:nvPr/>
        </p:nvCxnSpPr>
        <p:spPr>
          <a:xfrm rot="16200000" flipV="1">
            <a:off x="10594394" y="5401653"/>
            <a:ext cx="301621" cy="16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C611154-752D-F2C7-CD12-2C950322BCC9}"/>
              </a:ext>
            </a:extLst>
          </p:cNvPr>
          <p:cNvSpPr txBox="1">
            <a:spLocks/>
          </p:cNvSpPr>
          <p:nvPr/>
        </p:nvSpPr>
        <p:spPr>
          <a:xfrm>
            <a:off x="928644" y="5668386"/>
            <a:ext cx="3859103" cy="5541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TIER 0 GENERATIVE AI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8E4369-5E10-EFE4-32FF-4545D23301DC}"/>
              </a:ext>
            </a:extLst>
          </p:cNvPr>
          <p:cNvSpPr txBox="1"/>
          <p:nvPr/>
        </p:nvSpPr>
        <p:spPr>
          <a:xfrm>
            <a:off x="6981089" y="529801"/>
            <a:ext cx="2129506" cy="461665"/>
          </a:xfrm>
          <a:prstGeom prst="rect">
            <a:avLst/>
          </a:prstGeom>
          <a:gradFill>
            <a:gsLst>
              <a:gs pos="0">
                <a:schemeClr val="accent4"/>
              </a:gs>
              <a:gs pos="48000">
                <a:schemeClr val="accent6"/>
              </a:gs>
              <a:gs pos="100000">
                <a:schemeClr val="accent6"/>
              </a:gs>
            </a:gsLst>
            <a:lin ang="0" scaled="1"/>
          </a:gradFill>
        </p:spPr>
        <p:txBody>
          <a:bodyPr wrap="square" lIns="182880" tIns="91440" rIns="18288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Gotham Bold" pitchFamily="2" charset="0"/>
              </a:rPr>
              <a:t>CLIENT LOOKUP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3D9C46-0B95-2FBB-104C-E6516887FC5B}"/>
              </a:ext>
            </a:extLst>
          </p:cNvPr>
          <p:cNvSpPr txBox="1"/>
          <p:nvPr/>
        </p:nvSpPr>
        <p:spPr>
          <a:xfrm>
            <a:off x="5691711" y="2713256"/>
            <a:ext cx="1121462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PULL CLIENT DETAILS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EC02CB3-CD44-EFC4-468D-A67B8CC18C14}"/>
              </a:ext>
            </a:extLst>
          </p:cNvPr>
          <p:cNvSpPr txBox="1"/>
          <p:nvPr/>
        </p:nvSpPr>
        <p:spPr>
          <a:xfrm>
            <a:off x="7108875" y="2024199"/>
            <a:ext cx="614912" cy="33855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CONTEXT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METADATA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EEB1669-E5C4-CC5E-C950-F976BB31DA68}"/>
              </a:ext>
            </a:extLst>
          </p:cNvPr>
          <p:cNvSpPr txBox="1"/>
          <p:nvPr/>
        </p:nvSpPr>
        <p:spPr>
          <a:xfrm>
            <a:off x="10536249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8B9FC45-DB1E-AF7C-AF29-80D7AC6032BD}"/>
              </a:ext>
            </a:extLst>
          </p:cNvPr>
          <p:cNvSpPr txBox="1"/>
          <p:nvPr/>
        </p:nvSpPr>
        <p:spPr>
          <a:xfrm>
            <a:off x="5946250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B87237E-E6DA-6D3D-01D4-DAFD90AB7A73}"/>
              </a:ext>
            </a:extLst>
          </p:cNvPr>
          <p:cNvSpPr txBox="1"/>
          <p:nvPr/>
        </p:nvSpPr>
        <p:spPr>
          <a:xfrm>
            <a:off x="6982557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73F49D-434D-736E-D855-1143DF98510E}"/>
              </a:ext>
            </a:extLst>
          </p:cNvPr>
          <p:cNvSpPr txBox="1"/>
          <p:nvPr/>
        </p:nvSpPr>
        <p:spPr>
          <a:xfrm>
            <a:off x="8982719" y="4453419"/>
            <a:ext cx="417743" cy="2154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Gotham Book" pitchFamily="2" charset="0"/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238500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1898">
      <a:dk1>
        <a:srgbClr val="383B3D"/>
      </a:dk1>
      <a:lt1>
        <a:srgbClr val="FFFFFF"/>
      </a:lt1>
      <a:dk2>
        <a:srgbClr val="6F6F6F"/>
      </a:dk2>
      <a:lt2>
        <a:srgbClr val="B7BABA"/>
      </a:lt2>
      <a:accent1>
        <a:srgbClr val="FE6A37"/>
      </a:accent1>
      <a:accent2>
        <a:srgbClr val="E39342"/>
      </a:accent2>
      <a:accent3>
        <a:srgbClr val="6F6F6F"/>
      </a:accent3>
      <a:accent4>
        <a:srgbClr val="003766"/>
      </a:accent4>
      <a:accent5>
        <a:srgbClr val="81C6BD"/>
      </a:accent5>
      <a:accent6>
        <a:srgbClr val="54206F"/>
      </a:accent6>
      <a:hlink>
        <a:srgbClr val="FE6A37"/>
      </a:hlink>
      <a:folHlink>
        <a:srgbClr val="54206F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898-Elementals" id="{7EE1D479-5700-D34D-BEF5-84F424C73BE8}" vid="{FFB8F448-BF05-6C41-A5C5-ECC73D07F248}"/>
    </a:ext>
  </a:extLst>
</a:theme>
</file>

<file path=ppt/theme/theme2.xml><?xml version="1.0" encoding="utf-8"?>
<a:theme xmlns:a="http://schemas.openxmlformats.org/drawingml/2006/main" name="No Border">
  <a:themeElements>
    <a:clrScheme name="1898">
      <a:dk1>
        <a:srgbClr val="383B3D"/>
      </a:dk1>
      <a:lt1>
        <a:srgbClr val="FFFFFF"/>
      </a:lt1>
      <a:dk2>
        <a:srgbClr val="6F6F6F"/>
      </a:dk2>
      <a:lt2>
        <a:srgbClr val="B7BABA"/>
      </a:lt2>
      <a:accent1>
        <a:srgbClr val="FE6A37"/>
      </a:accent1>
      <a:accent2>
        <a:srgbClr val="E39342"/>
      </a:accent2>
      <a:accent3>
        <a:srgbClr val="6F6F6F"/>
      </a:accent3>
      <a:accent4>
        <a:srgbClr val="003766"/>
      </a:accent4>
      <a:accent5>
        <a:srgbClr val="81C6BD"/>
      </a:accent5>
      <a:accent6>
        <a:srgbClr val="54206F"/>
      </a:accent6>
      <a:hlink>
        <a:srgbClr val="FE6A37"/>
      </a:hlink>
      <a:folHlink>
        <a:srgbClr val="54206F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898-Elementals" id="{7EE1D479-5700-D34D-BEF5-84F424C73BE8}" vid="{2208D6D1-C403-5746-BC9D-50C3BA7373B0}"/>
    </a:ext>
  </a:extLst>
</a:theme>
</file>

<file path=ppt/theme/theme3.xml><?xml version="1.0" encoding="utf-8"?>
<a:theme xmlns:a="http://schemas.openxmlformats.org/drawingml/2006/main" name="Grey">
  <a:themeElements>
    <a:clrScheme name="Custom 1">
      <a:dk1>
        <a:srgbClr val="383B3D"/>
      </a:dk1>
      <a:lt1>
        <a:srgbClr val="FFFFFF"/>
      </a:lt1>
      <a:dk2>
        <a:srgbClr val="707070"/>
      </a:dk2>
      <a:lt2>
        <a:srgbClr val="B6B8BA"/>
      </a:lt2>
      <a:accent1>
        <a:srgbClr val="FF6A39"/>
      </a:accent1>
      <a:accent2>
        <a:srgbClr val="E09641"/>
      </a:accent2>
      <a:accent3>
        <a:srgbClr val="393A3C"/>
      </a:accent3>
      <a:accent4>
        <a:srgbClr val="003865"/>
      </a:accent4>
      <a:accent5>
        <a:srgbClr val="72CAC3"/>
      </a:accent5>
      <a:accent6>
        <a:srgbClr val="52266F"/>
      </a:accent6>
      <a:hlink>
        <a:srgbClr val="FF6A39"/>
      </a:hlink>
      <a:folHlink>
        <a:srgbClr val="E09641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898-Elementals" id="{7EE1D479-5700-D34D-BEF5-84F424C73BE8}" vid="{FF3D33D4-4729-4943-BF21-A0AB392180C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e0f7ed-b368-4e61-aef1-af4e054b5883">
      <Terms xmlns="http://schemas.microsoft.com/office/infopath/2007/PartnerControls"/>
    </lcf76f155ced4ddcb4097134ff3c332f>
    <TaxCatchAll xmlns="b098b52f-f577-4b57-b3fd-2c6fa2baa3a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EDF560EE1C349A355CB0F559B31A8" ma:contentTypeVersion="17" ma:contentTypeDescription="Create a new document." ma:contentTypeScope="" ma:versionID="c7105318bf73b9697ee6b56d06fcfb72">
  <xsd:schema xmlns:xsd="http://www.w3.org/2001/XMLSchema" xmlns:xs="http://www.w3.org/2001/XMLSchema" xmlns:p="http://schemas.microsoft.com/office/2006/metadata/properties" xmlns:ns2="32e0f7ed-b368-4e61-aef1-af4e054b5883" xmlns:ns3="b098b52f-f577-4b57-b3fd-2c6fa2baa3a4" targetNamespace="http://schemas.microsoft.com/office/2006/metadata/properties" ma:root="true" ma:fieldsID="bb6f0b5a9380edbfb411ca43012a66fb" ns2:_="" ns3:_="">
    <xsd:import namespace="32e0f7ed-b368-4e61-aef1-af4e054b5883"/>
    <xsd:import namespace="b098b52f-f577-4b57-b3fd-2c6fa2baa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f7ed-b368-4e61-aef1-af4e054b58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cf32eec-7bc8-4e8a-bbcd-8d0e930e2d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98b52f-f577-4b57-b3fd-2c6fa2baa3a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69a9860-cd6f-4cf7-af12-9a1f1eda7c02}" ma:internalName="TaxCatchAll" ma:showField="CatchAllData" ma:web="b098b52f-f577-4b57-b3fd-2c6fa2baa3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7FF3B6-4BA3-4E46-A6F6-3454DFF6D93B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b098b52f-f577-4b57-b3fd-2c6fa2baa3a4"/>
    <ds:schemaRef ds:uri="32e0f7ed-b368-4e61-aef1-af4e054b5883"/>
  </ds:schemaRefs>
</ds:datastoreItem>
</file>

<file path=customXml/itemProps2.xml><?xml version="1.0" encoding="utf-8"?>
<ds:datastoreItem xmlns:ds="http://schemas.openxmlformats.org/officeDocument/2006/customXml" ds:itemID="{5B031247-D5D6-4E32-9DBC-A1078087BB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B4A703-C252-417B-95D2-5856043B5C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f7ed-b368-4e61-aef1-af4e054b5883"/>
    <ds:schemaRef ds:uri="b098b52f-f577-4b57-b3fd-2c6fa2baa3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22599</TotalTime>
  <Words>4307</Words>
  <Application>Microsoft Macintosh PowerPoint</Application>
  <PresentationFormat>Widescreen</PresentationFormat>
  <Paragraphs>609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League Spartan</vt:lpstr>
      <vt:lpstr>Cambria</vt:lpstr>
      <vt:lpstr>Lato</vt:lpstr>
      <vt:lpstr>Trebuchet MS</vt:lpstr>
      <vt:lpstr>Lato Light</vt:lpstr>
      <vt:lpstr>Calibri</vt:lpstr>
      <vt:lpstr>Fira Sans</vt:lpstr>
      <vt:lpstr>White</vt:lpstr>
      <vt:lpstr>No Border</vt:lpstr>
      <vt:lpstr>Grey</vt:lpstr>
      <vt:lpstr>ARCHITECTURE &amp; ENGINEERING</vt:lpstr>
      <vt:lpstr>INFRASTRUCTURE AS CODE (IAC)</vt:lpstr>
      <vt:lpstr>PowerPoint Presentation</vt:lpstr>
      <vt:lpstr> Three Tier Deployments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Orrison, Lee G.</dc:creator>
  <cp:lastModifiedBy>Magady, Joshua (Josh)</cp:lastModifiedBy>
  <cp:revision>41</cp:revision>
  <dcterms:created xsi:type="dcterms:W3CDTF">2023-07-13T02:42:19Z</dcterms:created>
  <dcterms:modified xsi:type="dcterms:W3CDTF">2024-08-02T14:37:09Z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0x0101005B44039361316748A5747B4F64CB4A12</vt:lpwstr>
  </property>
  <property fmtid="{D5CDD505-2E9C-101B-9397-08002B2CF9AE}" pid="3" name="MediaServiceImageTags">
    <vt:lpwstr/>
  </property>
</Properties>
</file>